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embedTrueTypeFonts="1" saveSubsetFonts="1" autoCompressPictures="0">
  <p:sldMasterIdLst>
    <p:sldMasterId id="2147483663"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9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3" r:id="rId39"/>
    <p:sldId id="294" r:id="rId40"/>
    <p:sldId id="311" r:id="rId41"/>
    <p:sldId id="312" r:id="rId42"/>
    <p:sldId id="313" r:id="rId43"/>
    <p:sldId id="31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5" r:id="rId61"/>
    <p:sldId id="316" r:id="rId62"/>
  </p:sldIdLst>
  <p:sldSz cx="9144000" cy="5143500" type="screen16x9"/>
  <p:notesSz cx="6858000" cy="9144000"/>
  <p:embeddedFontLst>
    <p:embeddedFont>
      <p:font typeface="Goudy Bookletter 1911" panose="02000503000000000000" pitchFamily="2" charset="0"/>
      <p:regular r:id="rId64"/>
    </p:embeddedFont>
    <p:embeddedFont>
      <p:font typeface="Goudy Old Style" panose="02020502050305020303" pitchFamily="18" charset="77"/>
      <p:regular r:id="rId65"/>
      <p:bold r:id="rId66"/>
      <p:italic r:id="rId67"/>
    </p:embeddedFont>
    <p:embeddedFont>
      <p:font typeface="Lato" panose="020F0502020204030203" pitchFamily="34" charset="77"/>
      <p:regular r:id="rId68"/>
      <p:bold r:id="rId69"/>
      <p:italic r:id="rId70"/>
      <p:boldItalic r:id="rId71"/>
    </p:embeddedFont>
    <p:embeddedFont>
      <p:font typeface="Montserrat" pitchFamily="2" charset="77"/>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07"/>
    <p:restoredTop sz="75248"/>
  </p:normalViewPr>
  <p:slideViewPr>
    <p:cSldViewPr snapToGrid="0">
      <p:cViewPr varScale="1">
        <p:scale>
          <a:sx n="159" d="100"/>
          <a:sy n="159" d="100"/>
        </p:scale>
        <p:origin x="1256"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a49bb4689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a49bb4689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Font typeface="Goudy Bookletter 1911"/>
              <a:buChar char="●"/>
            </a:pPr>
            <a:r>
              <a:rPr lang="en-GB" sz="1800" dirty="0">
                <a:latin typeface="Goudy Bookletter 1911"/>
                <a:ea typeface="Goudy Bookletter 1911"/>
                <a:cs typeface="Goudy Bookletter 1911"/>
                <a:sym typeface="Goudy Bookletter 1911"/>
              </a:rPr>
              <a:t>First Industrial Revolution:</a:t>
            </a:r>
          </a:p>
          <a:p>
            <a:pPr marL="914400" lvl="0" indent="-342900" algn="l" rtl="0">
              <a:lnSpc>
                <a:spcPct val="100000"/>
              </a:lnSpc>
              <a:spcBef>
                <a:spcPts val="0"/>
              </a:spcBef>
              <a:spcAft>
                <a:spcPts val="0"/>
              </a:spcAft>
              <a:buSzPts val="1800"/>
              <a:buFont typeface="Goudy Bookletter 1911"/>
              <a:buChar char="●"/>
            </a:pPr>
            <a:r>
              <a:rPr lang="en-GB" sz="1800" dirty="0">
                <a:latin typeface="Goudy Bookletter 1911"/>
                <a:ea typeface="Goudy Bookletter 1911"/>
                <a:cs typeface="Goudy Bookletter 1911"/>
                <a:sym typeface="Goudy Bookletter 1911"/>
              </a:rPr>
              <a:t>Late 1700s to early 1800s: use of water and steam-powered engines and other types of machine tools.</a:t>
            </a:r>
          </a:p>
          <a:p>
            <a:pPr marL="457200" lvl="0" indent="-342900" algn="l" rtl="0">
              <a:lnSpc>
                <a:spcPct val="100000"/>
              </a:lnSpc>
              <a:spcBef>
                <a:spcPts val="0"/>
              </a:spcBef>
              <a:spcAft>
                <a:spcPts val="0"/>
              </a:spcAft>
              <a:buSzPts val="1800"/>
              <a:buFont typeface="Goudy Bookletter 1911"/>
              <a:buChar char="●"/>
            </a:pPr>
            <a:r>
              <a:rPr lang="en-GB" sz="1800" dirty="0">
                <a:latin typeface="Goudy Bookletter 1911"/>
                <a:ea typeface="Goudy Bookletter 1911"/>
                <a:cs typeface="Goudy Bookletter 1911"/>
                <a:sym typeface="Goudy Bookletter 1911"/>
              </a:rPr>
              <a:t>Second Industrial Revolution:</a:t>
            </a:r>
          </a:p>
          <a:p>
            <a:pPr marL="914400" lvl="0" indent="-342900" algn="l" rtl="0">
              <a:lnSpc>
                <a:spcPct val="100000"/>
              </a:lnSpc>
              <a:spcBef>
                <a:spcPts val="0"/>
              </a:spcBef>
              <a:spcAft>
                <a:spcPts val="0"/>
              </a:spcAft>
              <a:buSzPts val="1800"/>
              <a:buFont typeface="Goudy Bookletter 1911"/>
              <a:buChar char="●"/>
            </a:pPr>
            <a:r>
              <a:rPr lang="en-GB" sz="1800" dirty="0">
                <a:latin typeface="Goudy Bookletter 1911"/>
                <a:ea typeface="Goudy Bookletter 1911"/>
                <a:cs typeface="Goudy Bookletter 1911"/>
                <a:sym typeface="Goudy Bookletter 1911"/>
              </a:rPr>
              <a:t>20th century: </a:t>
            </a:r>
            <a:r>
              <a:rPr lang="en-GB" sz="1900" b="1" dirty="0">
                <a:latin typeface="Goudy Bookletter 1911"/>
                <a:ea typeface="Goudy Bookletter 1911"/>
                <a:cs typeface="Goudy Bookletter 1911"/>
                <a:sym typeface="Goudy Bookletter 1911"/>
              </a:rPr>
              <a:t>electricity</a:t>
            </a:r>
            <a:r>
              <a:rPr lang="en-GB" sz="1800" dirty="0">
                <a:latin typeface="Goudy Bookletter 1911"/>
                <a:ea typeface="Goudy Bookletter 1911"/>
                <a:cs typeface="Goudy Bookletter 1911"/>
                <a:sym typeface="Goudy Bookletter 1911"/>
              </a:rPr>
              <a:t> enabled manufacturers to increase efficiency and helped make factory machinery more </a:t>
            </a:r>
            <a:r>
              <a:rPr lang="en-GB" sz="1900" b="1" dirty="0">
                <a:latin typeface="Goudy Bookletter 1911"/>
                <a:ea typeface="Goudy Bookletter 1911"/>
                <a:cs typeface="Goudy Bookletter 1911"/>
                <a:sym typeface="Goudy Bookletter 1911"/>
              </a:rPr>
              <a:t>mobile</a:t>
            </a:r>
            <a:r>
              <a:rPr lang="en-GB" sz="1800" dirty="0">
                <a:latin typeface="Goudy Bookletter 1911"/>
                <a:ea typeface="Goudy Bookletter 1911"/>
                <a:cs typeface="Goudy Bookletter 1911"/>
                <a:sym typeface="Goudy Bookletter 1911"/>
              </a:rPr>
              <a:t>.</a:t>
            </a:r>
          </a:p>
          <a:p>
            <a:pPr marL="457200" lvl="0" indent="-342900" algn="l" rtl="0">
              <a:lnSpc>
                <a:spcPct val="100000"/>
              </a:lnSpc>
              <a:spcBef>
                <a:spcPts val="0"/>
              </a:spcBef>
              <a:spcAft>
                <a:spcPts val="0"/>
              </a:spcAft>
              <a:buSzPts val="1800"/>
              <a:buFont typeface="Goudy Bookletter 1911"/>
              <a:buChar char="●"/>
            </a:pPr>
            <a:r>
              <a:rPr lang="en-GB" sz="1800" dirty="0">
                <a:latin typeface="Goudy Bookletter 1911"/>
                <a:ea typeface="Goudy Bookletter 1911"/>
                <a:cs typeface="Goudy Bookletter 1911"/>
                <a:sym typeface="Goudy Bookletter 1911"/>
              </a:rPr>
              <a:t>Third Industrial Revolution:</a:t>
            </a:r>
          </a:p>
          <a:p>
            <a:pPr marL="914400" lvl="1" indent="-342900" algn="l" rtl="0">
              <a:lnSpc>
                <a:spcPct val="100000"/>
              </a:lnSpc>
              <a:spcBef>
                <a:spcPts val="0"/>
              </a:spcBef>
              <a:spcAft>
                <a:spcPts val="0"/>
              </a:spcAft>
              <a:buSzPts val="1800"/>
              <a:buFont typeface="Goudy Bookletter 1911"/>
              <a:buChar char="○"/>
            </a:pPr>
            <a:r>
              <a:rPr lang="en-GB" sz="1800" dirty="0">
                <a:latin typeface="Goudy Bookletter 1911"/>
                <a:ea typeface="Goudy Bookletter 1911"/>
                <a:cs typeface="Goudy Bookletter 1911"/>
                <a:sym typeface="Goudy Bookletter 1911"/>
              </a:rPr>
              <a:t>Late 1950s: incorporating more </a:t>
            </a:r>
            <a:r>
              <a:rPr lang="en-GB" sz="1900" b="1" dirty="0">
                <a:latin typeface="Goudy Bookletter 1911"/>
                <a:ea typeface="Goudy Bookletter 1911"/>
                <a:cs typeface="Goudy Bookletter 1911"/>
                <a:sym typeface="Goudy Bookletter 1911"/>
              </a:rPr>
              <a:t>electronic</a:t>
            </a:r>
            <a:r>
              <a:rPr lang="en-GB" sz="1800" dirty="0">
                <a:latin typeface="Goudy Bookletter 1911"/>
                <a:ea typeface="Goudy Bookletter 1911"/>
                <a:cs typeface="Goudy Bookletter 1911"/>
                <a:sym typeface="Goudy Bookletter 1911"/>
              </a:rPr>
              <a:t> and </a:t>
            </a:r>
            <a:r>
              <a:rPr lang="en-GB" sz="1900" b="1" dirty="0">
                <a:latin typeface="Goudy Bookletter 1911"/>
                <a:ea typeface="Goudy Bookletter 1911"/>
                <a:cs typeface="Goudy Bookletter 1911"/>
                <a:sym typeface="Goudy Bookletter 1911"/>
              </a:rPr>
              <a:t>computer</a:t>
            </a:r>
            <a:r>
              <a:rPr lang="en-GB" sz="1800" dirty="0">
                <a:latin typeface="Goudy Bookletter 1911"/>
                <a:ea typeface="Goudy Bookletter 1911"/>
                <a:cs typeface="Goudy Bookletter 1911"/>
                <a:sym typeface="Goudy Bookletter 1911"/>
              </a:rPr>
              <a:t> technology into their factories.</a:t>
            </a:r>
          </a:p>
          <a:p>
            <a:pPr marL="914400" lvl="1" indent="-342900" algn="l" rtl="0">
              <a:lnSpc>
                <a:spcPct val="100000"/>
              </a:lnSpc>
              <a:spcBef>
                <a:spcPts val="0"/>
              </a:spcBef>
              <a:spcAft>
                <a:spcPts val="0"/>
              </a:spcAft>
              <a:buSzPts val="1800"/>
              <a:buFont typeface="Goudy Bookletter 1911"/>
              <a:buChar char="○"/>
            </a:pPr>
            <a:r>
              <a:rPr lang="en-GB" sz="1800" dirty="0">
                <a:latin typeface="Goudy Bookletter 1911"/>
                <a:ea typeface="Goudy Bookletter 1911"/>
                <a:cs typeface="Goudy Bookletter 1911"/>
                <a:sym typeface="Goudy Bookletter 1911"/>
              </a:rPr>
              <a:t>Shift that put less emphasis on </a:t>
            </a:r>
            <a:r>
              <a:rPr lang="en-GB" sz="1900" b="1" dirty="0" err="1">
                <a:latin typeface="Goudy Bookletter 1911"/>
                <a:ea typeface="Goudy Bookletter 1911"/>
                <a:cs typeface="Goudy Bookletter 1911"/>
                <a:sym typeface="Goudy Bookletter 1911"/>
              </a:rPr>
              <a:t>analog</a:t>
            </a:r>
            <a:r>
              <a:rPr lang="en-GB" sz="1800" dirty="0">
                <a:latin typeface="Goudy Bookletter 1911"/>
                <a:ea typeface="Goudy Bookletter 1911"/>
                <a:cs typeface="Goudy Bookletter 1911"/>
                <a:sym typeface="Goudy Bookletter 1911"/>
              </a:rPr>
              <a:t> and </a:t>
            </a:r>
            <a:r>
              <a:rPr lang="en-GB" sz="1900" b="1" dirty="0">
                <a:latin typeface="Goudy Bookletter 1911"/>
                <a:ea typeface="Goudy Bookletter 1911"/>
                <a:cs typeface="Goudy Bookletter 1911"/>
                <a:sym typeface="Goudy Bookletter 1911"/>
              </a:rPr>
              <a:t>mechanical</a:t>
            </a:r>
            <a:r>
              <a:rPr lang="en-GB" sz="1800" dirty="0">
                <a:latin typeface="Goudy Bookletter 1911"/>
                <a:ea typeface="Goudy Bookletter 1911"/>
                <a:cs typeface="Goudy Bookletter 1911"/>
                <a:sym typeface="Goudy Bookletter 1911"/>
              </a:rPr>
              <a:t> technology and more on digital technology and automation software.</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a4e7ff33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a4e7ff33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a4e7ff33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a4e7ff33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a4e7ff33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a4e7ff33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a4e7ff33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a4e7ff33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a4e7ff33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a4e7ff33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7791c1352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7791c1352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7791c1352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7791c1352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5a94cfcc5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5a94cfcc5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a4406ab1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5a4406ab1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5a4406ab1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5a4406ab1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a4406ab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a4406ab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a4406ab1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a4406ab1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5a4406ab1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a4406ab1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a4e7ff33e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a4e7ff33e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a4e7ff33e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a4e7ff33e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a4e7ff33e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a4e7ff33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5a4406ab1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5a4406ab1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5a4406ab1e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5a4406ab1e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5a49bb468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5a49bb468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a49bb468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5a49bb468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a4406ab1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a4406ab1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a4406ab1e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a4406ab1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5a94cfcc5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5a94cfcc5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a94cfcc5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a94cfcc5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a94cfcc5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a94cfcc5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5a94cfcc59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5a94cfcc5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5a94cfcc59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5a94cfcc5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5a94cfcc59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5a94cfcc5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 model is constructed and trained in </a:t>
            </a:r>
            <a:r>
              <a:rPr lang="en-US" sz="1100" b="0" i="0" u="none" strike="noStrike" cap="none" dirty="0" err="1">
                <a:solidFill>
                  <a:srgbClr val="000000"/>
                </a:solidFill>
                <a:effectLst/>
                <a:latin typeface="Arial"/>
                <a:ea typeface="Arial"/>
                <a:cs typeface="Arial"/>
                <a:sym typeface="Arial"/>
              </a:rPr>
              <a:t>Tensorflow</a:t>
            </a:r>
            <a:r>
              <a:rPr lang="en-US" sz="1100" b="0" i="0" u="none" strike="noStrike" cap="none" dirty="0">
                <a:solidFill>
                  <a:srgbClr val="000000"/>
                </a:solidFill>
                <a:effectLst/>
                <a:latin typeface="Arial"/>
                <a:ea typeface="Arial"/>
                <a:cs typeface="Arial"/>
                <a:sym typeface="Arial"/>
              </a:rPr>
              <a:t>. </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err="1">
                <a:solidFill>
                  <a:srgbClr val="000000"/>
                </a:solidFill>
                <a:effectLst/>
                <a:latin typeface="Arial"/>
                <a:ea typeface="Arial"/>
                <a:cs typeface="Arial"/>
                <a:sym typeface="Arial"/>
              </a:rPr>
              <a:t>uTensor</a:t>
            </a:r>
            <a:r>
              <a:rPr lang="en-US" sz="1100" b="0" i="0" u="none" strike="noStrike" cap="none" dirty="0">
                <a:solidFill>
                  <a:srgbClr val="000000"/>
                </a:solidFill>
                <a:effectLst/>
                <a:latin typeface="Arial"/>
                <a:ea typeface="Arial"/>
                <a:cs typeface="Arial"/>
                <a:sym typeface="Arial"/>
              </a:rPr>
              <a:t> takes the model and produces a .</a:t>
            </a:r>
            <a:r>
              <a:rPr lang="en-US" sz="1100" b="0" i="0" u="none" strike="noStrike" cap="none" dirty="0" err="1">
                <a:solidFill>
                  <a:srgbClr val="000000"/>
                </a:solidFill>
                <a:effectLst/>
                <a:latin typeface="Arial"/>
                <a:ea typeface="Arial"/>
                <a:cs typeface="Arial"/>
                <a:sym typeface="Arial"/>
              </a:rPr>
              <a:t>cpp</a:t>
            </a:r>
            <a:r>
              <a:rPr lang="en-US" sz="1100" b="0" i="0" u="none" strike="noStrike" cap="none" dirty="0">
                <a:solidFill>
                  <a:srgbClr val="000000"/>
                </a:solidFill>
                <a:effectLst/>
                <a:latin typeface="Arial"/>
                <a:ea typeface="Arial"/>
                <a:cs typeface="Arial"/>
                <a:sym typeface="Arial"/>
              </a:rPr>
              <a:t> and .</a:t>
            </a:r>
            <a:r>
              <a:rPr lang="en-US" sz="1100" b="0" i="0" u="none" strike="noStrike" cap="none" dirty="0" err="1">
                <a:solidFill>
                  <a:srgbClr val="000000"/>
                </a:solidFill>
                <a:effectLst/>
                <a:latin typeface="Arial"/>
                <a:ea typeface="Arial"/>
                <a:cs typeface="Arial"/>
                <a:sym typeface="Arial"/>
              </a:rPr>
              <a:t>hpp</a:t>
            </a:r>
            <a:r>
              <a:rPr lang="en-US" sz="1100" b="0" i="0" u="none" strike="noStrike" cap="none" dirty="0">
                <a:solidFill>
                  <a:srgbClr val="000000"/>
                </a:solidFill>
                <a:effectLst/>
                <a:latin typeface="Arial"/>
                <a:ea typeface="Arial"/>
                <a:cs typeface="Arial"/>
                <a:sym typeface="Arial"/>
              </a:rPr>
              <a:t> file. </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These files contains the generated C++11 code needed for inferencing. </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Working with </a:t>
            </a:r>
            <a:r>
              <a:rPr lang="en-US" sz="1100" b="0" i="0" u="none" strike="noStrike" cap="none" dirty="0" err="1">
                <a:solidFill>
                  <a:srgbClr val="000000"/>
                </a:solidFill>
                <a:effectLst/>
                <a:latin typeface="Arial"/>
                <a:ea typeface="Arial"/>
                <a:cs typeface="Arial"/>
                <a:sym typeface="Arial"/>
              </a:rPr>
              <a:t>uTensor</a:t>
            </a:r>
            <a:r>
              <a:rPr lang="en-US" sz="1100" b="0" i="0" u="none" strike="noStrike" cap="none" dirty="0">
                <a:solidFill>
                  <a:srgbClr val="000000"/>
                </a:solidFill>
                <a:effectLst/>
                <a:latin typeface="Arial"/>
                <a:ea typeface="Arial"/>
                <a:cs typeface="Arial"/>
                <a:sym typeface="Arial"/>
              </a:rPr>
              <a:t> on the embedded side is as easy as copy-and-paste.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a49bb468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a49bb468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9502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CS</a:t>
            </a:r>
          </a:p>
        </p:txBody>
      </p:sp>
    </p:spTree>
    <p:extLst>
      <p:ext uri="{BB962C8B-B14F-4D97-AF65-F5344CB8AC3E}">
        <p14:creationId xmlns:p14="http://schemas.microsoft.com/office/powerpoint/2010/main" val="1061501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579f85d9f8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579f85d9f8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579f85d9f8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579f85d9f8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5a40185e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5a40185e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579f85d9f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579f85d9f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5a40185ef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5a40185ef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a40185ef8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a40185ef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a40185ef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a40185ef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a49bb4689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5a49bb4689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5a40185ef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5a40185ef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5a40185ef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5a40185ef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5a40185ef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5a40185ef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5a4f328438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5a4f328438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a4f328438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a4f328438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a40185ef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5a40185ef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5a4406ab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5a4406ab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5a4406ab1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5a4406ab1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0905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a49bb4689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a49bb4689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a4e7ff33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a4e7ff33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a49bb468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a49bb468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5a49bb4689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5a49bb4689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hyperlink" Target="http://www.gierad.com/projects/supersensor/"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www.gierad.com/projects/supersensor/"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2.xml"/><Relationship Id="rId1" Type="http://schemas.openxmlformats.org/officeDocument/2006/relationships/slideLayout" Target="../slideLayouts/slideLayout15.xml"/><Relationship Id="rId4" Type="http://schemas.openxmlformats.org/officeDocument/2006/relationships/image" Target="../media/image27.jp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15.xml"/><Relationship Id="rId4" Type="http://schemas.openxmlformats.org/officeDocument/2006/relationships/image" Target="../media/image31.jp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8" Type="http://schemas.openxmlformats.org/officeDocument/2006/relationships/hyperlink" Target="https://ai.googleblog.com/2019/03/an-all-neural-on-device-speech.html" TargetMode="External"/><Relationship Id="rId13" Type="http://schemas.openxmlformats.org/officeDocument/2006/relationships/hyperlink" Target="http://www.infxl.com/" TargetMode="External"/><Relationship Id="rId3" Type="http://schemas.openxmlformats.org/officeDocument/2006/relationships/hyperlink" Target="https://www.epicor.com/en-us/resource-center/articles/what-is-industry-4-0/" TargetMode="External"/><Relationship Id="rId7" Type="http://schemas.openxmlformats.org/officeDocument/2006/relationships/hyperlink" Target="https://petewarden.com/2019/04/14/what-machine-learning-needs-from-hardware/" TargetMode="External"/><Relationship Id="rId12" Type="http://schemas.openxmlformats.org/officeDocument/2006/relationships/hyperlink" Target="https://intel.github.io/mkl-dnn/index.html" TargetMode="External"/><Relationship Id="rId2" Type="http://schemas.openxmlformats.org/officeDocument/2006/relationships/notesSlide" Target="../notesSlides/notesSlide58.xml"/><Relationship Id="rId16" Type="http://schemas.openxmlformats.org/officeDocument/2006/relationships/hyperlink" Target="https://github.com/uTensor/uTensor" TargetMode="External"/><Relationship Id="rId1" Type="http://schemas.openxmlformats.org/officeDocument/2006/relationships/slideLayout" Target="../slideLayouts/slideLayout4.xml"/><Relationship Id="rId6" Type="http://schemas.openxmlformats.org/officeDocument/2006/relationships/hyperlink" Target="https://petewarden.com/" TargetMode="External"/><Relationship Id="rId11" Type="http://schemas.openxmlformats.org/officeDocument/2006/relationships/hyperlink" Target="https://github.com/google/gemmlowp" TargetMode="External"/><Relationship Id="rId5" Type="http://schemas.openxmlformats.org/officeDocument/2006/relationships/hyperlink" Target="https://www.eenewsanalog.com/news/mcu-market-reach-20-billion-2019" TargetMode="External"/><Relationship Id="rId15" Type="http://schemas.openxmlformats.org/officeDocument/2006/relationships/hyperlink" Target="https://www.slideshare.net/janjongboom/machine-learning-on-microcontrollers-tech-power-summit-2018" TargetMode="External"/><Relationship Id="rId10" Type="http://schemas.openxmlformats.org/officeDocument/2006/relationships/hyperlink" Target="https://www.ibm.com/blogs/research/2018/12/8-bit-precision-training/" TargetMode="External"/><Relationship Id="rId4" Type="http://schemas.openxmlformats.org/officeDocument/2006/relationships/hyperlink" Target="https://www.forbes.com/sites/louiscolumbus/2018/06/11/10-ways-machine-learning-is-revolutionizing-supply-chain-management/#48f120833e37" TargetMode="External"/><Relationship Id="rId9" Type="http://schemas.openxmlformats.org/officeDocument/2006/relationships/hyperlink" Target="https://github.com/tensorflow/tensorflow/tree/master/tensorflow/lite/experimental/micro" TargetMode="External"/><Relationship Id="rId14" Type="http://schemas.openxmlformats.org/officeDocument/2006/relationships/hyperlink" Target="http://www.gierad.com/projects/supersenso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2963600" y="1429450"/>
            <a:ext cx="6180300" cy="16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latin typeface="Goudy Bookletter 1911"/>
                <a:ea typeface="Goudy Bookletter 1911"/>
                <a:cs typeface="Goudy Bookletter 1911"/>
                <a:sym typeface="Goudy Bookletter 1911"/>
              </a:rPr>
              <a:t>AI for Embedded Computing</a:t>
            </a:r>
            <a:endParaRPr sz="3600">
              <a:latin typeface="Goudy Bookletter 1911"/>
              <a:ea typeface="Goudy Bookletter 1911"/>
              <a:cs typeface="Goudy Bookletter 1911"/>
              <a:sym typeface="Goudy Bookletter 1911"/>
            </a:endParaRPr>
          </a:p>
          <a:p>
            <a:pPr marL="0" lvl="0" indent="0" algn="l" rtl="0">
              <a:spcBef>
                <a:spcPts val="0"/>
              </a:spcBef>
              <a:spcAft>
                <a:spcPts val="0"/>
              </a:spcAft>
              <a:buNone/>
            </a:pPr>
            <a:br>
              <a:rPr lang="en-GB" sz="2400">
                <a:latin typeface="Goudy Bookletter 1911"/>
                <a:ea typeface="Goudy Bookletter 1911"/>
                <a:cs typeface="Goudy Bookletter 1911"/>
                <a:sym typeface="Goudy Bookletter 1911"/>
              </a:rPr>
            </a:br>
            <a:r>
              <a:rPr lang="en-GB" sz="2600">
                <a:latin typeface="Goudy Bookletter 1911"/>
                <a:ea typeface="Goudy Bookletter 1911"/>
                <a:cs typeface="Goudy Bookletter 1911"/>
                <a:sym typeface="Goudy Bookletter 1911"/>
              </a:rPr>
              <a:t>Toward Low-power Edge Inference</a:t>
            </a:r>
            <a:endParaRPr sz="2600">
              <a:latin typeface="Goudy Bookletter 1911"/>
              <a:ea typeface="Goudy Bookletter 1911"/>
              <a:cs typeface="Goudy Bookletter 1911"/>
              <a:sym typeface="Goudy Bookletter 1911"/>
            </a:endParaRPr>
          </a:p>
        </p:txBody>
      </p:sp>
      <p:sp>
        <p:nvSpPr>
          <p:cNvPr id="229" name="Google Shape;229;p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Hossein I. Rad</a:t>
            </a:r>
            <a:br>
              <a:rPr lang="en-GB"/>
            </a:br>
            <a:r>
              <a:rPr lang="en-GB"/>
              <a:t>Ph.D. Candidate, IST, The University of Tokyo</a:t>
            </a:r>
            <a:br>
              <a:rPr lang="en-GB"/>
            </a:br>
            <a:br>
              <a:rPr lang="en-GB"/>
            </a:br>
            <a:r>
              <a:rPr lang="en-GB"/>
              <a:t>May 2019, MLT + ARM Tokyo</a:t>
            </a:r>
            <a:endParaRPr/>
          </a:p>
        </p:txBody>
      </p:sp>
      <p:sp>
        <p:nvSpPr>
          <p:cNvPr id="2" name="Slide Number Placeholder 1">
            <a:extLst>
              <a:ext uri="{FF2B5EF4-FFF2-40B4-BE49-F238E27FC236}">
                <a16:creationId xmlns:a16="http://schemas.microsoft.com/office/drawing/2014/main" id="{CA59B0E0-A4DF-7E44-866F-E0E46FF20E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0</a:t>
            </a:fld>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Goudy Bookletter 1911"/>
                <a:ea typeface="Goudy Bookletter 1911"/>
                <a:cs typeface="Goudy Bookletter 1911"/>
                <a:sym typeface="Goudy Bookletter 1911"/>
              </a:rPr>
              <a:t>Toward IIoT</a:t>
            </a:r>
            <a:endParaRPr sz="3000">
              <a:latin typeface="Goudy Bookletter 1911"/>
              <a:ea typeface="Goudy Bookletter 1911"/>
              <a:cs typeface="Goudy Bookletter 1911"/>
              <a:sym typeface="Goudy Bookletter 1911"/>
            </a:endParaRPr>
          </a:p>
        </p:txBody>
      </p:sp>
      <p:sp>
        <p:nvSpPr>
          <p:cNvPr id="297" name="Google Shape;297;p26"/>
          <p:cNvSpPr txBox="1">
            <a:spLocks noGrp="1"/>
          </p:cNvSpPr>
          <p:nvPr>
            <p:ph type="body" idx="1"/>
          </p:nvPr>
        </p:nvSpPr>
        <p:spPr>
          <a:xfrm>
            <a:off x="258700" y="1436550"/>
            <a:ext cx="8594100" cy="34695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Font typeface="Goudy Bookletter 1911"/>
              <a:buChar char="●"/>
            </a:pPr>
            <a:endParaRPr sz="1800" dirty="0">
              <a:latin typeface="Goudy Bookletter 1911"/>
              <a:ea typeface="Goudy Bookletter 1911"/>
              <a:cs typeface="Goudy Bookletter 1911"/>
              <a:sym typeface="Goudy Bookletter 1911"/>
            </a:endParaRPr>
          </a:p>
        </p:txBody>
      </p:sp>
      <p:sp>
        <p:nvSpPr>
          <p:cNvPr id="2" name="Slide Number Placeholder 1">
            <a:extLst>
              <a:ext uri="{FF2B5EF4-FFF2-40B4-BE49-F238E27FC236}">
                <a16:creationId xmlns:a16="http://schemas.microsoft.com/office/drawing/2014/main" id="{A5C5FA31-4CB9-1D41-AA24-7B2651B9C6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pic>
        <p:nvPicPr>
          <p:cNvPr id="5" name="Picture 4" descr="A screenshot of a cell phone&#10;&#10;Description automatically generated">
            <a:extLst>
              <a:ext uri="{FF2B5EF4-FFF2-40B4-BE49-F238E27FC236}">
                <a16:creationId xmlns:a16="http://schemas.microsoft.com/office/drawing/2014/main" id="{390369DF-7E72-F047-BB57-4080EA75C963}"/>
              </a:ext>
            </a:extLst>
          </p:cNvPr>
          <p:cNvPicPr>
            <a:picLocks noChangeAspect="1"/>
          </p:cNvPicPr>
          <p:nvPr/>
        </p:nvPicPr>
        <p:blipFill>
          <a:blip r:embed="rId3"/>
          <a:stretch>
            <a:fillRect/>
          </a:stretch>
        </p:blipFill>
        <p:spPr>
          <a:xfrm>
            <a:off x="0" y="1011922"/>
            <a:ext cx="9144000" cy="4131578"/>
          </a:xfrm>
          <a:prstGeom prst="rect">
            <a:avLst/>
          </a:prstGeom>
          <a:ln>
            <a:noFill/>
          </a:ln>
          <a:effectLst>
            <a:softEdge rad="11250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Goudy Bookletter 1911"/>
                <a:ea typeface="Goudy Bookletter 1911"/>
                <a:cs typeface="Goudy Bookletter 1911"/>
                <a:sym typeface="Goudy Bookletter 1911"/>
              </a:rPr>
              <a:t>Industry 4.0</a:t>
            </a:r>
            <a:endParaRPr sz="3000">
              <a:latin typeface="Goudy Bookletter 1911"/>
              <a:ea typeface="Goudy Bookletter 1911"/>
              <a:cs typeface="Goudy Bookletter 1911"/>
              <a:sym typeface="Goudy Bookletter 1911"/>
            </a:endParaRPr>
          </a:p>
        </p:txBody>
      </p:sp>
      <p:sp>
        <p:nvSpPr>
          <p:cNvPr id="303" name="Google Shape;303;p27"/>
          <p:cNvSpPr txBox="1">
            <a:spLocks noGrp="1"/>
          </p:cNvSpPr>
          <p:nvPr>
            <p:ph type="body" idx="1"/>
          </p:nvPr>
        </p:nvSpPr>
        <p:spPr>
          <a:xfrm>
            <a:off x="258700" y="1436550"/>
            <a:ext cx="8594100" cy="34695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800">
                <a:latin typeface="Goudy Bookletter 1911"/>
                <a:ea typeface="Goudy Bookletter 1911"/>
                <a:cs typeface="Goudy Bookletter 1911"/>
                <a:sym typeface="Goudy Bookletter 1911"/>
              </a:rPr>
              <a:t>More comprehensive, interlinked, and holistic approach to manufacturing.</a:t>
            </a:r>
            <a:endParaRPr sz="1800">
              <a:latin typeface="Goudy Bookletter 1911"/>
              <a:ea typeface="Goudy Bookletter 1911"/>
              <a:cs typeface="Goudy Bookletter 1911"/>
              <a:sym typeface="Goudy Bookletter 1911"/>
            </a:endParaRPr>
          </a:p>
          <a:p>
            <a:pPr marL="457200" marR="0" lvl="0" indent="-342900" algn="l" rtl="0">
              <a:lnSpc>
                <a:spcPct val="100000"/>
              </a:lnSpc>
              <a:spcBef>
                <a:spcPts val="1600"/>
              </a:spcBef>
              <a:spcAft>
                <a:spcPts val="0"/>
              </a:spcAft>
              <a:buClr>
                <a:schemeClr val="lt1"/>
              </a:buClr>
              <a:buSzPts val="1800"/>
              <a:buFont typeface="Goudy Bookletter 1911"/>
              <a:buChar char="●"/>
            </a:pPr>
            <a:r>
              <a:rPr lang="en-GB" sz="1800">
                <a:latin typeface="Goudy Bookletter 1911"/>
                <a:ea typeface="Goudy Bookletter 1911"/>
                <a:cs typeface="Goudy Bookletter 1911"/>
                <a:sym typeface="Goudy Bookletter 1911"/>
              </a:rPr>
              <a:t>Interconnectivity through the Internet of Things (IoT)</a:t>
            </a:r>
            <a:endParaRPr sz="1800">
              <a:latin typeface="Goudy Bookletter 1911"/>
              <a:ea typeface="Goudy Bookletter 1911"/>
              <a:cs typeface="Goudy Bookletter 1911"/>
              <a:sym typeface="Goudy Bookletter 1911"/>
            </a:endParaRPr>
          </a:p>
          <a:p>
            <a:pPr marL="457200" marR="0" lvl="0" indent="-342900" algn="l" rtl="0">
              <a:lnSpc>
                <a:spcPct val="100000"/>
              </a:lnSpc>
              <a:spcBef>
                <a:spcPts val="0"/>
              </a:spcBef>
              <a:spcAft>
                <a:spcPts val="0"/>
              </a:spcAft>
              <a:buClr>
                <a:schemeClr val="lt1"/>
              </a:buClr>
              <a:buSzPts val="1800"/>
              <a:buFont typeface="Goudy Bookletter 1911"/>
              <a:buChar char="●"/>
            </a:pPr>
            <a:r>
              <a:rPr lang="en-GB" sz="1800">
                <a:latin typeface="Goudy Bookletter 1911"/>
                <a:ea typeface="Goudy Bookletter 1911"/>
                <a:cs typeface="Goudy Bookletter 1911"/>
                <a:sym typeface="Goudy Bookletter 1911"/>
              </a:rPr>
              <a:t>Access to real-time data</a:t>
            </a:r>
            <a:endParaRPr sz="1800">
              <a:latin typeface="Goudy Bookletter 1911"/>
              <a:ea typeface="Goudy Bookletter 1911"/>
              <a:cs typeface="Goudy Bookletter 1911"/>
              <a:sym typeface="Goudy Bookletter 1911"/>
            </a:endParaRPr>
          </a:p>
          <a:p>
            <a:pPr marL="457200" marR="0" lvl="0" indent="-342900" algn="l" rtl="0">
              <a:lnSpc>
                <a:spcPct val="100000"/>
              </a:lnSpc>
              <a:spcBef>
                <a:spcPts val="0"/>
              </a:spcBef>
              <a:spcAft>
                <a:spcPts val="0"/>
              </a:spcAft>
              <a:buClr>
                <a:schemeClr val="lt1"/>
              </a:buClr>
              <a:buSzPts val="1800"/>
              <a:buFont typeface="Goudy Bookletter 1911"/>
              <a:buChar char="●"/>
            </a:pPr>
            <a:r>
              <a:rPr lang="en-GB" sz="1800">
                <a:latin typeface="Goudy Bookletter 1911"/>
                <a:ea typeface="Goudy Bookletter 1911"/>
                <a:cs typeface="Goudy Bookletter 1911"/>
                <a:sym typeface="Goudy Bookletter 1911"/>
              </a:rPr>
              <a:t>Introduction of cyber-physical systems</a:t>
            </a:r>
            <a:endParaRPr sz="1800">
              <a:latin typeface="Goudy Bookletter 1911"/>
              <a:ea typeface="Goudy Bookletter 1911"/>
              <a:cs typeface="Goudy Bookletter 1911"/>
              <a:sym typeface="Goudy Bookletter 1911"/>
            </a:endParaRPr>
          </a:p>
          <a:p>
            <a:pPr marL="457200" marR="0" lvl="0" indent="-342900" algn="l" rtl="0">
              <a:lnSpc>
                <a:spcPct val="10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Connects physical with digital, and allows for better collaboration and access across departments, partners, vendors, product, and people.</a:t>
            </a:r>
            <a:endParaRPr sz="1800">
              <a:latin typeface="Goudy Bookletter 1911"/>
              <a:ea typeface="Goudy Bookletter 1911"/>
              <a:cs typeface="Goudy Bookletter 1911"/>
              <a:sym typeface="Goudy Bookletter 1911"/>
            </a:endParaRPr>
          </a:p>
          <a:p>
            <a:pPr marL="457200" marR="0" lvl="0" indent="-342900" algn="l" rtl="0">
              <a:lnSpc>
                <a:spcPct val="10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Empowers business owners to better control and understand every aspect of their operation.</a:t>
            </a:r>
            <a:endParaRPr sz="1800">
              <a:latin typeface="Goudy Bookletter 1911"/>
              <a:ea typeface="Goudy Bookletter 1911"/>
              <a:cs typeface="Goudy Bookletter 1911"/>
              <a:sym typeface="Goudy Bookletter 1911"/>
            </a:endParaRPr>
          </a:p>
          <a:p>
            <a:pPr marL="457200" marR="0" lvl="0" indent="-342900" algn="l" rtl="0">
              <a:lnSpc>
                <a:spcPct val="10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Leverage instant data to boost productivity, improve processes, and drive growth.</a:t>
            </a:r>
            <a:endParaRPr sz="1800">
              <a:latin typeface="Goudy Bookletter 1911"/>
              <a:ea typeface="Goudy Bookletter 1911"/>
              <a:cs typeface="Goudy Bookletter 1911"/>
              <a:sym typeface="Goudy Bookletter 1911"/>
            </a:endParaRPr>
          </a:p>
        </p:txBody>
      </p:sp>
      <p:sp>
        <p:nvSpPr>
          <p:cNvPr id="2" name="Slide Number Placeholder 1">
            <a:extLst>
              <a:ext uri="{FF2B5EF4-FFF2-40B4-BE49-F238E27FC236}">
                <a16:creationId xmlns:a16="http://schemas.microsoft.com/office/drawing/2014/main" id="{4960A28E-B0C4-8045-813B-A799AD8CCF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Goudy Bookletter 1911"/>
                <a:ea typeface="Goudy Bookletter 1911"/>
                <a:cs typeface="Goudy Bookletter 1911"/>
                <a:sym typeface="Goudy Bookletter 1911"/>
              </a:rPr>
              <a:t>Smart Manufacturing Use Cases</a:t>
            </a:r>
            <a:endParaRPr sz="3000">
              <a:latin typeface="Goudy Bookletter 1911"/>
              <a:ea typeface="Goudy Bookletter 1911"/>
              <a:cs typeface="Goudy Bookletter 1911"/>
              <a:sym typeface="Goudy Bookletter 1911"/>
            </a:endParaRPr>
          </a:p>
        </p:txBody>
      </p:sp>
      <p:sp>
        <p:nvSpPr>
          <p:cNvPr id="309" name="Google Shape;309;p28"/>
          <p:cNvSpPr txBox="1">
            <a:spLocks noGrp="1"/>
          </p:cNvSpPr>
          <p:nvPr>
            <p:ph type="body" idx="1"/>
          </p:nvPr>
        </p:nvSpPr>
        <p:spPr>
          <a:xfrm>
            <a:off x="66195" y="1193717"/>
            <a:ext cx="4128815" cy="3469500"/>
          </a:xfrm>
          <a:prstGeom prst="rect">
            <a:avLst/>
          </a:prstGeom>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SzPts val="1800"/>
              <a:buFont typeface="Goudy Bookletter 1911"/>
              <a:buAutoNum type="arabicPeriod"/>
            </a:pPr>
            <a:r>
              <a:rPr lang="en-GB" sz="1800" dirty="0">
                <a:latin typeface="Goudy Bookletter 1911"/>
                <a:ea typeface="Goudy Bookletter 1911"/>
                <a:cs typeface="Goudy Bookletter 1911"/>
                <a:sym typeface="Goudy Bookletter 1911"/>
              </a:rPr>
              <a:t>Supply chain management and optimization</a:t>
            </a:r>
            <a:endParaRPr sz="1800" dirty="0">
              <a:latin typeface="Goudy Bookletter 1911"/>
              <a:ea typeface="Goudy Bookletter 1911"/>
              <a:cs typeface="Goudy Bookletter 1911"/>
              <a:sym typeface="Goudy Bookletter 1911"/>
            </a:endParaRPr>
          </a:p>
          <a:p>
            <a:pPr marL="457200" marR="0" lvl="0" indent="0" algn="l" rtl="0">
              <a:lnSpc>
                <a:spcPct val="100000"/>
              </a:lnSpc>
              <a:spcBef>
                <a:spcPts val="1600"/>
              </a:spcBef>
              <a:spcAft>
                <a:spcPts val="0"/>
              </a:spcAft>
              <a:buNone/>
            </a:pPr>
            <a:endParaRPr sz="1800" dirty="0">
              <a:latin typeface="Goudy Bookletter 1911"/>
              <a:ea typeface="Goudy Bookletter 1911"/>
              <a:cs typeface="Goudy Bookletter 1911"/>
              <a:sym typeface="Goudy Bookletter 1911"/>
            </a:endParaRPr>
          </a:p>
          <a:p>
            <a:pPr marL="114300" marR="0" lvl="0" indent="0" algn="l" rtl="0">
              <a:lnSpc>
                <a:spcPct val="115000"/>
              </a:lnSpc>
              <a:spcBef>
                <a:spcPts val="1600"/>
              </a:spcBef>
              <a:spcAft>
                <a:spcPts val="0"/>
              </a:spcAft>
              <a:buSzPts val="1800"/>
              <a:buNone/>
            </a:pPr>
            <a:r>
              <a:rPr lang="en-GB" sz="1800" dirty="0">
                <a:latin typeface="Goudy Bookletter 1911"/>
                <a:ea typeface="Goudy Bookletter 1911"/>
                <a:cs typeface="Goudy Bookletter 1911"/>
                <a:sym typeface="Goudy Bookletter 1911"/>
              </a:rPr>
              <a:t>Solutions give businesses greater insight, control, and data visibility across their entire supply chain.</a:t>
            </a:r>
          </a:p>
          <a:p>
            <a:pPr marL="114300" marR="0" lvl="0" indent="0" algn="l" rtl="0">
              <a:lnSpc>
                <a:spcPct val="115000"/>
              </a:lnSpc>
              <a:spcBef>
                <a:spcPts val="1600"/>
              </a:spcBef>
              <a:spcAft>
                <a:spcPts val="0"/>
              </a:spcAft>
              <a:buSzPts val="1800"/>
              <a:buNone/>
            </a:pPr>
            <a:endParaRPr sz="800" dirty="0">
              <a:latin typeface="Goudy Bookletter 1911"/>
              <a:ea typeface="Goudy Bookletter 1911"/>
              <a:cs typeface="Goudy Bookletter 1911"/>
              <a:sym typeface="Goudy Bookletter 1911"/>
            </a:endParaRPr>
          </a:p>
          <a:p>
            <a:pPr marL="114300" marR="0" lvl="0" indent="0" algn="l" rtl="0">
              <a:lnSpc>
                <a:spcPct val="115000"/>
              </a:lnSpc>
              <a:spcBef>
                <a:spcPts val="0"/>
              </a:spcBef>
              <a:spcAft>
                <a:spcPts val="0"/>
              </a:spcAft>
              <a:buSzPts val="1800"/>
              <a:buNone/>
            </a:pPr>
            <a:r>
              <a:rPr lang="en-GB" sz="1800" dirty="0">
                <a:latin typeface="Goudy Bookletter 1911"/>
                <a:ea typeface="Goudy Bookletter 1911"/>
                <a:cs typeface="Goudy Bookletter 1911"/>
                <a:sym typeface="Goudy Bookletter 1911"/>
              </a:rPr>
              <a:t>Companies can deliver products and services to market faster, cheaper, and with better quality to gain an advantage over less-efficient competitors</a:t>
            </a:r>
            <a:endParaRPr sz="1800" dirty="0">
              <a:latin typeface="Goudy Bookletter 1911"/>
              <a:ea typeface="Goudy Bookletter 1911"/>
              <a:cs typeface="Goudy Bookletter 1911"/>
              <a:sym typeface="Goudy Bookletter 1911"/>
            </a:endParaRPr>
          </a:p>
        </p:txBody>
      </p:sp>
      <p:sp>
        <p:nvSpPr>
          <p:cNvPr id="2" name="Slide Number Placeholder 1">
            <a:extLst>
              <a:ext uri="{FF2B5EF4-FFF2-40B4-BE49-F238E27FC236}">
                <a16:creationId xmlns:a16="http://schemas.microsoft.com/office/drawing/2014/main" id="{D3AD3A16-AB09-D049-92EA-AC707122FC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pic>
        <p:nvPicPr>
          <p:cNvPr id="4" name="Picture 3" descr="A close up of a map&#10;&#10;Description automatically generated">
            <a:extLst>
              <a:ext uri="{FF2B5EF4-FFF2-40B4-BE49-F238E27FC236}">
                <a16:creationId xmlns:a16="http://schemas.microsoft.com/office/drawing/2014/main" id="{E072D312-2874-6541-A776-387A2D8B5340}"/>
              </a:ext>
            </a:extLst>
          </p:cNvPr>
          <p:cNvPicPr>
            <a:picLocks noChangeAspect="1"/>
          </p:cNvPicPr>
          <p:nvPr/>
        </p:nvPicPr>
        <p:blipFill>
          <a:blip r:embed="rId3"/>
          <a:stretch>
            <a:fillRect/>
          </a:stretch>
        </p:blipFill>
        <p:spPr>
          <a:xfrm>
            <a:off x="4313151" y="1595635"/>
            <a:ext cx="4619775" cy="2665663"/>
          </a:xfrm>
          <a:prstGeom prst="rect">
            <a:avLst/>
          </a:prstGeom>
          <a:ln>
            <a:noFill/>
          </a:ln>
          <a:effectLst>
            <a:softEdge rad="11250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Goudy Bookletter 1911"/>
                <a:ea typeface="Goudy Bookletter 1911"/>
                <a:cs typeface="Goudy Bookletter 1911"/>
                <a:sym typeface="Goudy Bookletter 1911"/>
              </a:rPr>
              <a:t>Smart Manufacturing Use Cases</a:t>
            </a:r>
            <a:endParaRPr sz="3000">
              <a:latin typeface="Goudy Bookletter 1911"/>
              <a:ea typeface="Goudy Bookletter 1911"/>
              <a:cs typeface="Goudy Bookletter 1911"/>
              <a:sym typeface="Goudy Bookletter 1911"/>
            </a:endParaRPr>
          </a:p>
        </p:txBody>
      </p:sp>
      <p:sp>
        <p:nvSpPr>
          <p:cNvPr id="315" name="Google Shape;315;p29"/>
          <p:cNvSpPr txBox="1">
            <a:spLocks noGrp="1"/>
          </p:cNvSpPr>
          <p:nvPr>
            <p:ph type="body" idx="1"/>
          </p:nvPr>
        </p:nvSpPr>
        <p:spPr>
          <a:xfrm>
            <a:off x="137900" y="1388275"/>
            <a:ext cx="4047300" cy="34695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GB" sz="1800">
                <a:latin typeface="Goudy Bookletter 1911"/>
                <a:ea typeface="Goudy Bookletter 1911"/>
                <a:cs typeface="Goudy Bookletter 1911"/>
                <a:sym typeface="Goudy Bookletter 1911"/>
              </a:rPr>
              <a:t>2. Predictive maintenance/analytics</a:t>
            </a:r>
            <a:endParaRPr sz="1800">
              <a:latin typeface="Goudy Bookletter 1911"/>
              <a:ea typeface="Goudy Bookletter 1911"/>
              <a:cs typeface="Goudy Bookletter 1911"/>
              <a:sym typeface="Goudy Bookletter 1911"/>
            </a:endParaRPr>
          </a:p>
          <a:p>
            <a:pPr marL="457200" marR="0" lvl="0" indent="-342900" algn="l" rtl="0">
              <a:lnSpc>
                <a:spcPct val="115000"/>
              </a:lnSpc>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Ability to predict when potential problems are going to arise before they actually happen.</a:t>
            </a:r>
            <a:endParaRPr sz="1800">
              <a:latin typeface="Goudy Bookletter 1911"/>
              <a:ea typeface="Goudy Bookletter 1911"/>
              <a:cs typeface="Goudy Bookletter 1911"/>
              <a:sym typeface="Goudy Bookletter 1911"/>
            </a:endParaRPr>
          </a:p>
          <a:p>
            <a:pPr marL="457200" marR="0" lvl="0" indent="-342900" algn="l" rtl="0">
              <a:lnSpc>
                <a:spcPct val="115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Manual task: Without IoT systems in place at your factory, preventive maintenance happens based on routine or time.</a:t>
            </a:r>
            <a:endParaRPr sz="1800">
              <a:latin typeface="Goudy Bookletter 1911"/>
              <a:ea typeface="Goudy Bookletter 1911"/>
              <a:cs typeface="Goudy Bookletter 1911"/>
              <a:sym typeface="Goudy Bookletter 1911"/>
            </a:endParaRPr>
          </a:p>
          <a:p>
            <a:pPr marL="457200" marR="0" lvl="0" indent="-342900" algn="l" rtl="0">
              <a:lnSpc>
                <a:spcPct val="115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With Iot, sense when problems are arising or machinery needs to be fixed.</a:t>
            </a:r>
            <a:endParaRPr sz="1800">
              <a:latin typeface="Goudy Bookletter 1911"/>
              <a:ea typeface="Goudy Bookletter 1911"/>
              <a:cs typeface="Goudy Bookletter 1911"/>
              <a:sym typeface="Goudy Bookletter 1911"/>
            </a:endParaRPr>
          </a:p>
        </p:txBody>
      </p:sp>
      <p:sp>
        <p:nvSpPr>
          <p:cNvPr id="316" name="Google Shape;316;p29"/>
          <p:cNvSpPr txBox="1"/>
          <p:nvPr/>
        </p:nvSpPr>
        <p:spPr>
          <a:xfrm>
            <a:off x="25900" y="4784975"/>
            <a:ext cx="9059700" cy="26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dirty="0">
                <a:solidFill>
                  <a:schemeClr val="lt1"/>
                </a:solidFill>
                <a:latin typeface="Times New Roman"/>
                <a:ea typeface="Times New Roman"/>
                <a:cs typeface="Times New Roman"/>
                <a:sym typeface="Times New Roman"/>
              </a:rPr>
              <a:t>https://</a:t>
            </a:r>
            <a:r>
              <a:rPr lang="en-GB" sz="1000" dirty="0" err="1">
                <a:solidFill>
                  <a:schemeClr val="lt1"/>
                </a:solidFill>
                <a:latin typeface="Times New Roman"/>
                <a:ea typeface="Times New Roman"/>
                <a:cs typeface="Times New Roman"/>
                <a:sym typeface="Times New Roman"/>
              </a:rPr>
              <a:t>www.epicor.com</a:t>
            </a:r>
            <a:r>
              <a:rPr lang="en-GB" sz="1000" dirty="0">
                <a:solidFill>
                  <a:schemeClr val="lt1"/>
                </a:solidFill>
                <a:latin typeface="Times New Roman"/>
                <a:ea typeface="Times New Roman"/>
                <a:cs typeface="Times New Roman"/>
                <a:sym typeface="Times New Roman"/>
              </a:rPr>
              <a:t>/</a:t>
            </a:r>
            <a:r>
              <a:rPr lang="en-GB" sz="1000" dirty="0" err="1">
                <a:solidFill>
                  <a:schemeClr val="lt1"/>
                </a:solidFill>
                <a:latin typeface="Times New Roman"/>
                <a:ea typeface="Times New Roman"/>
                <a:cs typeface="Times New Roman"/>
                <a:sym typeface="Times New Roman"/>
              </a:rPr>
              <a:t>en</a:t>
            </a:r>
            <a:r>
              <a:rPr lang="en-GB" sz="1000" dirty="0">
                <a:solidFill>
                  <a:schemeClr val="lt1"/>
                </a:solidFill>
                <a:latin typeface="Times New Roman"/>
                <a:ea typeface="Times New Roman"/>
                <a:cs typeface="Times New Roman"/>
                <a:sym typeface="Times New Roman"/>
              </a:rPr>
              <a:t>-us/resource-</a:t>
            </a:r>
            <a:r>
              <a:rPr lang="en-GB" sz="1000" dirty="0" err="1">
                <a:solidFill>
                  <a:schemeClr val="lt1"/>
                </a:solidFill>
                <a:latin typeface="Times New Roman"/>
                <a:ea typeface="Times New Roman"/>
                <a:cs typeface="Times New Roman"/>
                <a:sym typeface="Times New Roman"/>
              </a:rPr>
              <a:t>center</a:t>
            </a:r>
            <a:r>
              <a:rPr lang="en-GB" sz="1000" dirty="0">
                <a:solidFill>
                  <a:schemeClr val="lt1"/>
                </a:solidFill>
                <a:latin typeface="Times New Roman"/>
                <a:ea typeface="Times New Roman"/>
                <a:cs typeface="Times New Roman"/>
                <a:sym typeface="Times New Roman"/>
              </a:rPr>
              <a:t>/articles/what-is-industry-4-0/</a:t>
            </a:r>
            <a:endParaRPr sz="1000" dirty="0">
              <a:solidFill>
                <a:schemeClr val="lt1"/>
              </a:solidFill>
              <a:latin typeface="Times New Roman"/>
              <a:ea typeface="Times New Roman"/>
              <a:cs typeface="Times New Roman"/>
              <a:sym typeface="Times New Roman"/>
            </a:endParaRPr>
          </a:p>
        </p:txBody>
      </p:sp>
      <p:pic>
        <p:nvPicPr>
          <p:cNvPr id="317" name="Google Shape;317;p29"/>
          <p:cNvPicPr preferRelativeResize="0"/>
          <p:nvPr/>
        </p:nvPicPr>
        <p:blipFill>
          <a:blip r:embed="rId3">
            <a:alphaModFix/>
          </a:blip>
          <a:stretch>
            <a:fillRect/>
          </a:stretch>
        </p:blipFill>
        <p:spPr>
          <a:xfrm>
            <a:off x="4358300" y="1918575"/>
            <a:ext cx="4653999" cy="2408888"/>
          </a:xfrm>
          <a:prstGeom prst="rect">
            <a:avLst/>
          </a:prstGeom>
          <a:noFill/>
          <a:ln>
            <a:noFill/>
          </a:ln>
        </p:spPr>
      </p:pic>
      <p:sp>
        <p:nvSpPr>
          <p:cNvPr id="2" name="Slide Number Placeholder 1">
            <a:extLst>
              <a:ext uri="{FF2B5EF4-FFF2-40B4-BE49-F238E27FC236}">
                <a16:creationId xmlns:a16="http://schemas.microsoft.com/office/drawing/2014/main" id="{8E497326-4314-9841-BF62-F970A1AB7B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Goudy Bookletter 1911"/>
                <a:ea typeface="Goudy Bookletter 1911"/>
                <a:cs typeface="Goudy Bookletter 1911"/>
                <a:sym typeface="Goudy Bookletter 1911"/>
              </a:rPr>
              <a:t>Smart Manufacturing Use Cases</a:t>
            </a:r>
            <a:endParaRPr sz="3000">
              <a:latin typeface="Goudy Bookletter 1911"/>
              <a:ea typeface="Goudy Bookletter 1911"/>
              <a:cs typeface="Goudy Bookletter 1911"/>
              <a:sym typeface="Goudy Bookletter 1911"/>
            </a:endParaRPr>
          </a:p>
        </p:txBody>
      </p:sp>
      <p:sp>
        <p:nvSpPr>
          <p:cNvPr id="323" name="Google Shape;323;p30"/>
          <p:cNvSpPr txBox="1">
            <a:spLocks noGrp="1"/>
          </p:cNvSpPr>
          <p:nvPr>
            <p:ph type="body" idx="1"/>
          </p:nvPr>
        </p:nvSpPr>
        <p:spPr>
          <a:xfrm>
            <a:off x="0" y="1242643"/>
            <a:ext cx="5813237" cy="34695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800" dirty="0">
                <a:latin typeface="Goudy Bookletter 1911"/>
                <a:ea typeface="Goudy Bookletter 1911"/>
                <a:cs typeface="Goudy Bookletter 1911"/>
                <a:sym typeface="Goudy Bookletter 1911"/>
              </a:rPr>
              <a:t>3. Asset Tracking and Optimization</a:t>
            </a:r>
            <a:endParaRPr sz="1800" dirty="0">
              <a:latin typeface="Goudy Bookletter 1911"/>
              <a:ea typeface="Goudy Bookletter 1911"/>
              <a:cs typeface="Goudy Bookletter 1911"/>
              <a:sym typeface="Goudy Bookletter 1911"/>
            </a:endParaRPr>
          </a:p>
          <a:p>
            <a:pPr marL="457200" marR="0" lvl="0" indent="0" algn="l" rtl="0">
              <a:lnSpc>
                <a:spcPct val="100000"/>
              </a:lnSpc>
              <a:spcBef>
                <a:spcPts val="1600"/>
              </a:spcBef>
              <a:spcAft>
                <a:spcPts val="0"/>
              </a:spcAft>
              <a:buNone/>
            </a:pPr>
            <a:endParaRPr sz="1800" dirty="0">
              <a:latin typeface="Goudy Bookletter 1911"/>
              <a:ea typeface="Goudy Bookletter 1911"/>
              <a:cs typeface="Goudy Bookletter 1911"/>
              <a:sym typeface="Goudy Bookletter 1911"/>
            </a:endParaRPr>
          </a:p>
          <a:p>
            <a:pPr marL="457200" marR="0" lvl="0" indent="-342900" algn="l" rtl="0">
              <a:lnSpc>
                <a:spcPct val="115000"/>
              </a:lnSpc>
              <a:spcBef>
                <a:spcPts val="1600"/>
              </a:spcBef>
              <a:spcAft>
                <a:spcPts val="0"/>
              </a:spcAft>
              <a:buSzPts val="1800"/>
              <a:buFont typeface="Goudy Bookletter 1911"/>
              <a:buChar char="●"/>
            </a:pPr>
            <a:r>
              <a:rPr lang="en-GB" sz="1800" dirty="0">
                <a:latin typeface="Goudy Bookletter 1911"/>
                <a:ea typeface="Goudy Bookletter 1911"/>
                <a:cs typeface="Goudy Bookletter 1911"/>
                <a:sym typeface="Goudy Bookletter 1911"/>
              </a:rPr>
              <a:t>More efficient with assets at each stage of the supply chain</a:t>
            </a:r>
            <a:endParaRPr sz="1800" dirty="0">
              <a:latin typeface="Goudy Bookletter 1911"/>
              <a:ea typeface="Goudy Bookletter 1911"/>
              <a:cs typeface="Goudy Bookletter 1911"/>
              <a:sym typeface="Goudy Bookletter 1911"/>
            </a:endParaRPr>
          </a:p>
          <a:p>
            <a:pPr marL="457200" marR="0" lvl="0" indent="-342900" algn="l" rtl="0">
              <a:lnSpc>
                <a:spcPct val="115000"/>
              </a:lnSpc>
              <a:spcBef>
                <a:spcPts val="0"/>
              </a:spcBef>
              <a:spcAft>
                <a:spcPts val="0"/>
              </a:spcAft>
              <a:buSzPts val="1800"/>
              <a:buFont typeface="Goudy Bookletter 1911"/>
              <a:buChar char="●"/>
            </a:pPr>
            <a:r>
              <a:rPr lang="en-GB" sz="1800" dirty="0">
                <a:latin typeface="Goudy Bookletter 1911"/>
                <a:ea typeface="Goudy Bookletter 1911"/>
                <a:cs typeface="Goudy Bookletter 1911"/>
                <a:sym typeface="Goudy Bookletter 1911"/>
              </a:rPr>
              <a:t>Keep a better pulse on inventory, quality, and optimization opportunities relating to logistics.</a:t>
            </a:r>
            <a:endParaRPr sz="1800" dirty="0">
              <a:latin typeface="Goudy Bookletter 1911"/>
              <a:ea typeface="Goudy Bookletter 1911"/>
              <a:cs typeface="Goudy Bookletter 1911"/>
              <a:sym typeface="Goudy Bookletter 1911"/>
            </a:endParaRPr>
          </a:p>
          <a:p>
            <a:pPr marL="457200" marR="0" lvl="0" indent="-342900" algn="l" rtl="0">
              <a:lnSpc>
                <a:spcPct val="115000"/>
              </a:lnSpc>
              <a:spcBef>
                <a:spcPts val="0"/>
              </a:spcBef>
              <a:spcAft>
                <a:spcPts val="0"/>
              </a:spcAft>
              <a:buSzPts val="1800"/>
              <a:buFont typeface="Goudy Bookletter 1911"/>
              <a:buChar char="●"/>
            </a:pPr>
            <a:r>
              <a:rPr lang="en-GB" sz="1800" dirty="0">
                <a:latin typeface="Goudy Bookletter 1911"/>
                <a:ea typeface="Goudy Bookletter 1911"/>
                <a:cs typeface="Goudy Bookletter 1911"/>
                <a:sym typeface="Goudy Bookletter 1911"/>
              </a:rPr>
              <a:t>Better visibility into their assets worldwide.</a:t>
            </a:r>
            <a:endParaRPr sz="1800" dirty="0">
              <a:latin typeface="Goudy Bookletter 1911"/>
              <a:ea typeface="Goudy Bookletter 1911"/>
              <a:cs typeface="Goudy Bookletter 1911"/>
              <a:sym typeface="Goudy Bookletter 1911"/>
            </a:endParaRPr>
          </a:p>
          <a:p>
            <a:pPr marL="457200" marR="0" lvl="0" indent="-342900" algn="l" rtl="0">
              <a:lnSpc>
                <a:spcPct val="115000"/>
              </a:lnSpc>
              <a:spcBef>
                <a:spcPts val="0"/>
              </a:spcBef>
              <a:spcAft>
                <a:spcPts val="0"/>
              </a:spcAft>
              <a:buSzPts val="1800"/>
              <a:buFont typeface="Goudy Bookletter 1911"/>
              <a:buChar char="●"/>
            </a:pPr>
            <a:r>
              <a:rPr lang="en-GB" sz="1800" dirty="0">
                <a:latin typeface="Goudy Bookletter 1911"/>
                <a:ea typeface="Goudy Bookletter 1911"/>
                <a:cs typeface="Goudy Bookletter 1911"/>
                <a:sym typeface="Goudy Bookletter 1911"/>
              </a:rPr>
              <a:t>Asset transfers, disposals, reclassifications, and adjustments can be streamlined and managed centrally and in real time.</a:t>
            </a:r>
            <a:endParaRPr sz="1800" dirty="0">
              <a:latin typeface="Goudy Bookletter 1911"/>
              <a:ea typeface="Goudy Bookletter 1911"/>
              <a:cs typeface="Goudy Bookletter 1911"/>
              <a:sym typeface="Goudy Bookletter 1911"/>
            </a:endParaRPr>
          </a:p>
        </p:txBody>
      </p:sp>
      <p:sp>
        <p:nvSpPr>
          <p:cNvPr id="2" name="Slide Number Placeholder 1">
            <a:extLst>
              <a:ext uri="{FF2B5EF4-FFF2-40B4-BE49-F238E27FC236}">
                <a16:creationId xmlns:a16="http://schemas.microsoft.com/office/drawing/2014/main" id="{19E523C5-0691-BF4E-AA02-40CD6A187A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sp>
        <p:nvSpPr>
          <p:cNvPr id="3" name="Rectangle 2">
            <a:extLst>
              <a:ext uri="{FF2B5EF4-FFF2-40B4-BE49-F238E27FC236}">
                <a16:creationId xmlns:a16="http://schemas.microsoft.com/office/drawing/2014/main" id="{15AF7F16-4818-3D43-B328-E9AB52B383B2}"/>
              </a:ext>
            </a:extLst>
          </p:cNvPr>
          <p:cNvSpPr/>
          <p:nvPr/>
        </p:nvSpPr>
        <p:spPr>
          <a:xfrm>
            <a:off x="0" y="4858323"/>
            <a:ext cx="9256503" cy="246221"/>
          </a:xfrm>
          <a:prstGeom prst="rect">
            <a:avLst/>
          </a:prstGeom>
        </p:spPr>
        <p:txBody>
          <a:bodyPr wrap="square">
            <a:spAutoFit/>
          </a:bodyPr>
          <a:lstStyle/>
          <a:p>
            <a:r>
              <a:rPr lang="en-US" sz="1000" dirty="0">
                <a:solidFill>
                  <a:schemeClr val="bg1"/>
                </a:solidFill>
                <a:latin typeface="Times New Roman" panose="02020603050405020304" pitchFamily="18" charset="0"/>
                <a:cs typeface="Times New Roman" panose="02020603050405020304" pitchFamily="18" charset="0"/>
              </a:rPr>
              <a:t>https://</a:t>
            </a:r>
            <a:r>
              <a:rPr lang="en-US" sz="1000" dirty="0" err="1">
                <a:solidFill>
                  <a:schemeClr val="bg1"/>
                </a:solidFill>
                <a:latin typeface="Times New Roman" panose="02020603050405020304" pitchFamily="18" charset="0"/>
                <a:cs typeface="Times New Roman" panose="02020603050405020304" pitchFamily="18" charset="0"/>
              </a:rPr>
              <a:t>www.forbes.com</a:t>
            </a:r>
            <a:r>
              <a:rPr lang="en-US" sz="1000" dirty="0">
                <a:solidFill>
                  <a:schemeClr val="bg1"/>
                </a:solidFill>
                <a:latin typeface="Times New Roman" panose="02020603050405020304" pitchFamily="18" charset="0"/>
                <a:cs typeface="Times New Roman" panose="02020603050405020304" pitchFamily="18" charset="0"/>
              </a:rPr>
              <a:t>/sites/</a:t>
            </a:r>
            <a:r>
              <a:rPr lang="en-US" sz="1000" dirty="0" err="1">
                <a:solidFill>
                  <a:schemeClr val="bg1"/>
                </a:solidFill>
                <a:latin typeface="Times New Roman" panose="02020603050405020304" pitchFamily="18" charset="0"/>
                <a:cs typeface="Times New Roman" panose="02020603050405020304" pitchFamily="18" charset="0"/>
              </a:rPr>
              <a:t>louiscolumbus</a:t>
            </a:r>
            <a:r>
              <a:rPr lang="en-US" sz="1000" dirty="0">
                <a:solidFill>
                  <a:schemeClr val="bg1"/>
                </a:solidFill>
                <a:latin typeface="Times New Roman" panose="02020603050405020304" pitchFamily="18" charset="0"/>
                <a:cs typeface="Times New Roman" panose="02020603050405020304" pitchFamily="18" charset="0"/>
              </a:rPr>
              <a:t>/2018/06/11/10-ways-machine-learning-is-revolutionizing-supply-chain-management/#48f120833e37</a:t>
            </a:r>
          </a:p>
        </p:txBody>
      </p:sp>
      <p:pic>
        <p:nvPicPr>
          <p:cNvPr id="5" name="Picture 4" descr="A picture containing person, building, outdoor, electronics&#10;&#10;Description automatically generated">
            <a:extLst>
              <a:ext uri="{FF2B5EF4-FFF2-40B4-BE49-F238E27FC236}">
                <a16:creationId xmlns:a16="http://schemas.microsoft.com/office/drawing/2014/main" id="{589E1065-58D5-904E-8EA2-D43ABE1EB180}"/>
              </a:ext>
            </a:extLst>
          </p:cNvPr>
          <p:cNvPicPr>
            <a:picLocks noChangeAspect="1"/>
          </p:cNvPicPr>
          <p:nvPr/>
        </p:nvPicPr>
        <p:blipFill>
          <a:blip r:embed="rId3"/>
          <a:stretch>
            <a:fillRect/>
          </a:stretch>
        </p:blipFill>
        <p:spPr>
          <a:xfrm>
            <a:off x="5399662" y="1218161"/>
            <a:ext cx="3744338" cy="2238802"/>
          </a:xfrm>
          <a:prstGeom prst="rect">
            <a:avLst/>
          </a:prstGeom>
          <a:ln>
            <a:noFill/>
          </a:ln>
          <a:effectLst>
            <a:softEdge rad="112500"/>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Goudy Bookletter 1911"/>
                <a:ea typeface="Goudy Bookletter 1911"/>
                <a:cs typeface="Goudy Bookletter 1911"/>
                <a:sym typeface="Goudy Bookletter 1911"/>
              </a:rPr>
              <a:t>Benefits of IIoT</a:t>
            </a:r>
            <a:endParaRPr sz="3000">
              <a:latin typeface="Goudy Bookletter 1911"/>
              <a:ea typeface="Goudy Bookletter 1911"/>
              <a:cs typeface="Goudy Bookletter 1911"/>
              <a:sym typeface="Goudy Bookletter 1911"/>
            </a:endParaRPr>
          </a:p>
        </p:txBody>
      </p:sp>
      <p:sp>
        <p:nvSpPr>
          <p:cNvPr id="329" name="Google Shape;329;p31"/>
          <p:cNvSpPr txBox="1">
            <a:spLocks noGrp="1"/>
          </p:cNvSpPr>
          <p:nvPr>
            <p:ph type="body" idx="1"/>
          </p:nvPr>
        </p:nvSpPr>
        <p:spPr>
          <a:xfrm>
            <a:off x="258700" y="1436550"/>
            <a:ext cx="8594100" cy="34695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800">
                <a:latin typeface="Goudy Bookletter 1911"/>
                <a:ea typeface="Goudy Bookletter 1911"/>
                <a:cs typeface="Goudy Bookletter 1911"/>
                <a:sym typeface="Goudy Bookletter 1911"/>
              </a:rPr>
              <a:t>Asset Tracking and Optimization entire product life cycle and supply chain:</a:t>
            </a:r>
            <a:endParaRPr sz="1800">
              <a:latin typeface="Goudy Bookletter 1911"/>
              <a:ea typeface="Goudy Bookletter 1911"/>
              <a:cs typeface="Goudy Bookletter 1911"/>
              <a:sym typeface="Goudy Bookletter 1911"/>
            </a:endParaRPr>
          </a:p>
          <a:p>
            <a:pPr marL="457200" marR="0" lvl="0" indent="-342900" algn="l" rtl="0">
              <a:lnSpc>
                <a:spcPct val="100000"/>
              </a:lnSpc>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 Design, sales, inventory, scheduling, quality, engineering, and customer and field service.</a:t>
            </a:r>
            <a:endParaRPr sz="1800">
              <a:latin typeface="Goudy Bookletter 1911"/>
              <a:ea typeface="Goudy Bookletter 1911"/>
              <a:cs typeface="Goudy Bookletter 1911"/>
              <a:sym typeface="Goudy Bookletter 1911"/>
            </a:endParaRPr>
          </a:p>
          <a:p>
            <a:pPr marL="457200" marR="0" lvl="0" indent="0" algn="l" rtl="0">
              <a:lnSpc>
                <a:spcPct val="100000"/>
              </a:lnSpc>
              <a:spcBef>
                <a:spcPts val="1600"/>
              </a:spcBef>
              <a:spcAft>
                <a:spcPts val="0"/>
              </a:spcAft>
              <a:buNone/>
            </a:pPr>
            <a:endParaRPr sz="100">
              <a:latin typeface="Goudy Bookletter 1911"/>
              <a:ea typeface="Goudy Bookletter 1911"/>
              <a:cs typeface="Goudy Bookletter 1911"/>
              <a:sym typeface="Goudy Bookletter 1911"/>
            </a:endParaRPr>
          </a:p>
          <a:p>
            <a:pPr marL="457200" marR="0" lvl="0" indent="-342900" algn="l" rtl="0">
              <a:lnSpc>
                <a:spcPct val="100000"/>
              </a:lnSpc>
              <a:spcBef>
                <a:spcPts val="1600"/>
              </a:spcBef>
              <a:spcAft>
                <a:spcPts val="0"/>
              </a:spcAft>
              <a:buSzPts val="1800"/>
              <a:buFont typeface="Goudy Bookletter 1911"/>
              <a:buAutoNum type="arabicPeriod"/>
            </a:pPr>
            <a:r>
              <a:rPr lang="en-GB" sz="1800">
                <a:latin typeface="Goudy Bookletter 1911"/>
                <a:ea typeface="Goudy Bookletter 1911"/>
                <a:cs typeface="Goudy Bookletter 1911"/>
                <a:sym typeface="Goudy Bookletter 1911"/>
              </a:rPr>
              <a:t>Makes company competitive, especially against disruptors like Amazon.</a:t>
            </a:r>
            <a:endParaRPr sz="1800">
              <a:latin typeface="Goudy Bookletter 1911"/>
              <a:ea typeface="Goudy Bookletter 1911"/>
              <a:cs typeface="Goudy Bookletter 1911"/>
              <a:sym typeface="Goudy Bookletter 1911"/>
            </a:endParaRPr>
          </a:p>
          <a:p>
            <a:pPr marL="457200" marR="0" lvl="0" indent="-342900" algn="l" rtl="0">
              <a:lnSpc>
                <a:spcPct val="100000"/>
              </a:lnSpc>
              <a:spcBef>
                <a:spcPts val="0"/>
              </a:spcBef>
              <a:spcAft>
                <a:spcPts val="0"/>
              </a:spcAft>
              <a:buSzPts val="1800"/>
              <a:buFont typeface="Goudy Bookletter 1911"/>
              <a:buAutoNum type="arabicPeriod"/>
            </a:pPr>
            <a:r>
              <a:rPr lang="en-GB" sz="1800">
                <a:latin typeface="Goudy Bookletter 1911"/>
                <a:ea typeface="Goudy Bookletter 1911"/>
                <a:cs typeface="Goudy Bookletter 1911"/>
                <a:sym typeface="Goudy Bookletter 1911"/>
              </a:rPr>
              <a:t>Makes company more attractive to the younger workforce.</a:t>
            </a:r>
            <a:endParaRPr sz="1800">
              <a:latin typeface="Goudy Bookletter 1911"/>
              <a:ea typeface="Goudy Bookletter 1911"/>
              <a:cs typeface="Goudy Bookletter 1911"/>
              <a:sym typeface="Goudy Bookletter 1911"/>
            </a:endParaRPr>
          </a:p>
          <a:p>
            <a:pPr marL="457200" marR="0" lvl="0" indent="-342900" algn="l" rtl="0">
              <a:lnSpc>
                <a:spcPct val="100000"/>
              </a:lnSpc>
              <a:spcBef>
                <a:spcPts val="0"/>
              </a:spcBef>
              <a:spcAft>
                <a:spcPts val="0"/>
              </a:spcAft>
              <a:buSzPts val="1800"/>
              <a:buFont typeface="Goudy Bookletter 1911"/>
              <a:buAutoNum type="arabicPeriod"/>
            </a:pPr>
            <a:r>
              <a:rPr lang="en-GB" sz="1800">
                <a:latin typeface="Goudy Bookletter 1911"/>
                <a:ea typeface="Goudy Bookletter 1911"/>
                <a:cs typeface="Goudy Bookletter 1911"/>
                <a:sym typeface="Goudy Bookletter 1911"/>
              </a:rPr>
              <a:t>Makes teams stronger and more collaborative.</a:t>
            </a:r>
            <a:endParaRPr sz="1800">
              <a:latin typeface="Goudy Bookletter 1911"/>
              <a:ea typeface="Goudy Bookletter 1911"/>
              <a:cs typeface="Goudy Bookletter 1911"/>
              <a:sym typeface="Goudy Bookletter 1911"/>
            </a:endParaRPr>
          </a:p>
          <a:p>
            <a:pPr marL="457200" marR="0" lvl="0" indent="-342900" algn="l" rtl="0">
              <a:lnSpc>
                <a:spcPct val="100000"/>
              </a:lnSpc>
              <a:spcBef>
                <a:spcPts val="0"/>
              </a:spcBef>
              <a:spcAft>
                <a:spcPts val="0"/>
              </a:spcAft>
              <a:buSzPts val="1800"/>
              <a:buFont typeface="Goudy Bookletter 1911"/>
              <a:buAutoNum type="arabicPeriod"/>
            </a:pPr>
            <a:r>
              <a:rPr lang="en-GB" sz="1800">
                <a:latin typeface="Goudy Bookletter 1911"/>
                <a:ea typeface="Goudy Bookletter 1911"/>
                <a:cs typeface="Goudy Bookletter 1911"/>
                <a:sym typeface="Goudy Bookletter 1911"/>
              </a:rPr>
              <a:t>Address potential issues before they become big problems.</a:t>
            </a:r>
            <a:endParaRPr sz="1800">
              <a:latin typeface="Goudy Bookletter 1911"/>
              <a:ea typeface="Goudy Bookletter 1911"/>
              <a:cs typeface="Goudy Bookletter 1911"/>
              <a:sym typeface="Goudy Bookletter 1911"/>
            </a:endParaRPr>
          </a:p>
          <a:p>
            <a:pPr marL="457200" marR="0" lvl="0" indent="-342900" algn="l" rtl="0">
              <a:lnSpc>
                <a:spcPct val="100000"/>
              </a:lnSpc>
              <a:spcBef>
                <a:spcPts val="0"/>
              </a:spcBef>
              <a:spcAft>
                <a:spcPts val="0"/>
              </a:spcAft>
              <a:buSzPts val="1800"/>
              <a:buFont typeface="Goudy Bookletter 1911"/>
              <a:buAutoNum type="arabicPeriod"/>
            </a:pPr>
            <a:r>
              <a:rPr lang="en-GB" sz="1800">
                <a:latin typeface="Goudy Bookletter 1911"/>
                <a:ea typeface="Goudy Bookletter 1911"/>
                <a:cs typeface="Goudy Bookletter 1911"/>
                <a:sym typeface="Goudy Bookletter 1911"/>
              </a:rPr>
              <a:t>Trim costs, boost profits, and fuel growth.</a:t>
            </a:r>
            <a:endParaRPr sz="1800">
              <a:latin typeface="Goudy Bookletter 1911"/>
              <a:ea typeface="Goudy Bookletter 1911"/>
              <a:cs typeface="Goudy Bookletter 1911"/>
              <a:sym typeface="Goudy Bookletter 1911"/>
            </a:endParaRPr>
          </a:p>
          <a:p>
            <a:pPr marL="0" marR="0" lvl="0" indent="0" algn="l" rtl="0">
              <a:lnSpc>
                <a:spcPct val="100000"/>
              </a:lnSpc>
              <a:spcBef>
                <a:spcPts val="1600"/>
              </a:spcBef>
              <a:spcAft>
                <a:spcPts val="0"/>
              </a:spcAft>
              <a:buNone/>
            </a:pPr>
            <a:endParaRPr sz="1800">
              <a:latin typeface="Goudy Bookletter 1911"/>
              <a:ea typeface="Goudy Bookletter 1911"/>
              <a:cs typeface="Goudy Bookletter 1911"/>
              <a:sym typeface="Goudy Bookletter 1911"/>
            </a:endParaRPr>
          </a:p>
          <a:p>
            <a:pPr marL="0" marR="0" lvl="0" indent="0" algn="l" rtl="0">
              <a:lnSpc>
                <a:spcPct val="115000"/>
              </a:lnSpc>
              <a:spcBef>
                <a:spcPts val="1600"/>
              </a:spcBef>
              <a:spcAft>
                <a:spcPts val="1600"/>
              </a:spcAft>
              <a:buNone/>
            </a:pPr>
            <a:endParaRPr sz="1800">
              <a:latin typeface="Goudy Bookletter 1911"/>
              <a:ea typeface="Goudy Bookletter 1911"/>
              <a:cs typeface="Goudy Bookletter 1911"/>
              <a:sym typeface="Goudy Bookletter 1911"/>
            </a:endParaRPr>
          </a:p>
        </p:txBody>
      </p:sp>
      <p:sp>
        <p:nvSpPr>
          <p:cNvPr id="2" name="Slide Number Placeholder 1">
            <a:extLst>
              <a:ext uri="{FF2B5EF4-FFF2-40B4-BE49-F238E27FC236}">
                <a16:creationId xmlns:a16="http://schemas.microsoft.com/office/drawing/2014/main" id="{95EC9CB1-6505-CD45-B7CD-61BB54DC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Goudy Bookletter 1911"/>
                <a:ea typeface="Goudy Bookletter 1911"/>
                <a:cs typeface="Goudy Bookletter 1911"/>
                <a:sym typeface="Goudy Bookletter 1911"/>
              </a:rPr>
              <a:t>Global Embedded Systems Market Share Revenue To Surge To $124B in 2024</a:t>
            </a:r>
            <a:endParaRPr>
              <a:latin typeface="Goudy Bookletter 1911"/>
              <a:ea typeface="Goudy Bookletter 1911"/>
              <a:cs typeface="Goudy Bookletter 1911"/>
              <a:sym typeface="Goudy Bookletter 1911"/>
            </a:endParaRPr>
          </a:p>
        </p:txBody>
      </p:sp>
      <p:sp>
        <p:nvSpPr>
          <p:cNvPr id="335" name="Google Shape;335;p32"/>
          <p:cNvSpPr txBox="1">
            <a:spLocks noGrp="1"/>
          </p:cNvSpPr>
          <p:nvPr>
            <p:ph type="body" idx="1"/>
          </p:nvPr>
        </p:nvSpPr>
        <p:spPr>
          <a:xfrm>
            <a:off x="110325" y="1377675"/>
            <a:ext cx="4461600" cy="370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latin typeface="Goudy Bookletter 1911"/>
                <a:ea typeface="Goudy Bookletter 1911"/>
                <a:cs typeface="Goudy Bookletter 1911"/>
                <a:sym typeface="Goudy Bookletter 1911"/>
              </a:rPr>
              <a:t>A broad uptake of microcontrollers (MCUs) for embedded control, for use with sensors, and with the Internet of Things (IoT) is propelling the market forward and it is expected to be worth $20.4 billion in 2019.</a:t>
            </a:r>
            <a:endParaRPr sz="14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400">
                <a:latin typeface="Goudy Bookletter 1911"/>
                <a:ea typeface="Goudy Bookletter 1911"/>
                <a:cs typeface="Goudy Bookletter 1911"/>
                <a:sym typeface="Goudy Bookletter 1911"/>
              </a:rPr>
              <a:t>In 2017 unit shipments surged by 22 percent and strong growth has continued in 2018. </a:t>
            </a:r>
            <a:endParaRPr sz="14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400">
                <a:latin typeface="Goudy Bookletter 1911"/>
                <a:ea typeface="Goudy Bookletter 1911"/>
                <a:cs typeface="Goudy Bookletter 1911"/>
                <a:sym typeface="Goudy Bookletter 1911"/>
              </a:rPr>
              <a:t>Annual unit growth is expected to be 18.5 percent in 2018 with the unit volume reaching nearly 30.6 billion, while market value will increase by 10.5 percent, reflecting diminishing average selling price (ASP). Revenue growth in 2019 is expected to be 9.4 percent to about $20.4 billion.</a:t>
            </a:r>
            <a:endParaRPr sz="1400">
              <a:latin typeface="Goudy Bookletter 1911"/>
              <a:ea typeface="Goudy Bookletter 1911"/>
              <a:cs typeface="Goudy Bookletter 1911"/>
              <a:sym typeface="Goudy Bookletter 1911"/>
            </a:endParaRPr>
          </a:p>
          <a:p>
            <a:pPr marL="0" lvl="0" indent="0" algn="l" rtl="0">
              <a:spcBef>
                <a:spcPts val="1600"/>
              </a:spcBef>
              <a:spcAft>
                <a:spcPts val="0"/>
              </a:spcAft>
              <a:buNone/>
            </a:pPr>
            <a:endParaRPr sz="1400">
              <a:latin typeface="Goudy Bookletter 1911"/>
              <a:ea typeface="Goudy Bookletter 1911"/>
              <a:cs typeface="Goudy Bookletter 1911"/>
              <a:sym typeface="Goudy Bookletter 1911"/>
            </a:endParaRPr>
          </a:p>
          <a:p>
            <a:pPr marL="0" lvl="0" indent="0" algn="l" rtl="0">
              <a:spcBef>
                <a:spcPts val="1600"/>
              </a:spcBef>
              <a:spcAft>
                <a:spcPts val="1600"/>
              </a:spcAft>
              <a:buNone/>
            </a:pPr>
            <a:endParaRPr sz="1400">
              <a:latin typeface="Goudy Bookletter 1911"/>
              <a:ea typeface="Goudy Bookletter 1911"/>
              <a:cs typeface="Goudy Bookletter 1911"/>
              <a:sym typeface="Goudy Bookletter 1911"/>
            </a:endParaRPr>
          </a:p>
        </p:txBody>
      </p:sp>
      <p:pic>
        <p:nvPicPr>
          <p:cNvPr id="336" name="Google Shape;336;p32"/>
          <p:cNvPicPr preferRelativeResize="0"/>
          <p:nvPr/>
        </p:nvPicPr>
        <p:blipFill>
          <a:blip r:embed="rId3">
            <a:alphaModFix/>
          </a:blip>
          <a:stretch>
            <a:fillRect/>
          </a:stretch>
        </p:blipFill>
        <p:spPr>
          <a:xfrm>
            <a:off x="4582950" y="1849803"/>
            <a:ext cx="4408650" cy="2412272"/>
          </a:xfrm>
          <a:prstGeom prst="rect">
            <a:avLst/>
          </a:prstGeom>
          <a:noFill/>
          <a:ln>
            <a:noFill/>
          </a:ln>
        </p:spPr>
      </p:pic>
      <p:sp>
        <p:nvSpPr>
          <p:cNvPr id="337" name="Google Shape;337;p32"/>
          <p:cNvSpPr txBox="1"/>
          <p:nvPr/>
        </p:nvSpPr>
        <p:spPr>
          <a:xfrm>
            <a:off x="66192" y="4804028"/>
            <a:ext cx="6456000" cy="3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dirty="0">
                <a:solidFill>
                  <a:schemeClr val="lt1"/>
                </a:solidFill>
                <a:latin typeface="Times New Roman"/>
                <a:ea typeface="Times New Roman"/>
                <a:cs typeface="Times New Roman"/>
                <a:sym typeface="Times New Roman"/>
              </a:rPr>
              <a:t>https://</a:t>
            </a:r>
            <a:r>
              <a:rPr lang="en-GB" sz="1000" dirty="0" err="1">
                <a:solidFill>
                  <a:schemeClr val="lt1"/>
                </a:solidFill>
                <a:latin typeface="Times New Roman"/>
                <a:ea typeface="Times New Roman"/>
                <a:cs typeface="Times New Roman"/>
                <a:sym typeface="Times New Roman"/>
              </a:rPr>
              <a:t>www.eenewsanalog.com</a:t>
            </a:r>
            <a:r>
              <a:rPr lang="en-GB" sz="1000" dirty="0">
                <a:solidFill>
                  <a:schemeClr val="lt1"/>
                </a:solidFill>
                <a:latin typeface="Times New Roman"/>
                <a:ea typeface="Times New Roman"/>
                <a:cs typeface="Times New Roman"/>
                <a:sym typeface="Times New Roman"/>
              </a:rPr>
              <a:t>/news/mcu-market-reach-20-billion-2019</a:t>
            </a:r>
            <a:endParaRPr sz="1000" dirty="0">
              <a:solidFill>
                <a:schemeClr val="lt1"/>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82AC782A-FBDF-1942-9E0E-2E2395523C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3"/>
          <p:cNvSpPr txBox="1">
            <a:spLocks noGrp="1"/>
          </p:cNvSpPr>
          <p:nvPr>
            <p:ph type="title"/>
          </p:nvPr>
        </p:nvSpPr>
        <p:spPr>
          <a:xfrm>
            <a:off x="1297500" y="1852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Goudy Bookletter 1911"/>
                <a:ea typeface="Goudy Bookletter 1911"/>
                <a:cs typeface="Goudy Bookletter 1911"/>
                <a:sym typeface="Goudy Bookletter 1911"/>
              </a:rPr>
              <a:t>Microcontrollers (MCUs)</a:t>
            </a:r>
            <a:endParaRPr>
              <a:latin typeface="Goudy Bookletter 1911"/>
              <a:ea typeface="Goudy Bookletter 1911"/>
              <a:cs typeface="Goudy Bookletter 1911"/>
              <a:sym typeface="Goudy Bookletter 1911"/>
            </a:endParaRPr>
          </a:p>
        </p:txBody>
      </p:sp>
      <p:sp>
        <p:nvSpPr>
          <p:cNvPr id="343" name="Google Shape;343;p33"/>
          <p:cNvSpPr txBox="1">
            <a:spLocks noGrp="1"/>
          </p:cNvSpPr>
          <p:nvPr>
            <p:ph type="body" idx="1"/>
          </p:nvPr>
        </p:nvSpPr>
        <p:spPr>
          <a:xfrm>
            <a:off x="147825" y="1331200"/>
            <a:ext cx="4359900" cy="3568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500">
                <a:latin typeface="Goudy Bookletter 1911"/>
                <a:ea typeface="Goudy Bookletter 1911"/>
                <a:cs typeface="Goudy Bookletter 1911"/>
                <a:sym typeface="Goudy Bookletter 1911"/>
              </a:rPr>
              <a:t>MCUs top applications:</a:t>
            </a:r>
            <a:endParaRPr sz="1500">
              <a:latin typeface="Goudy Bookletter 1911"/>
              <a:ea typeface="Goudy Bookletter 1911"/>
              <a:cs typeface="Goudy Bookletter 1911"/>
              <a:sym typeface="Goudy Bookletter 1911"/>
            </a:endParaRPr>
          </a:p>
          <a:p>
            <a:pPr marL="457200" lvl="0" indent="-323850" algn="l" rtl="0">
              <a:lnSpc>
                <a:spcPct val="100000"/>
              </a:lnSpc>
              <a:spcBef>
                <a:spcPts val="1600"/>
              </a:spcBef>
              <a:spcAft>
                <a:spcPts val="0"/>
              </a:spcAft>
              <a:buSzPts val="1500"/>
              <a:buFont typeface="Goudy Bookletter 1911"/>
              <a:buAutoNum type="arabicPeriod"/>
            </a:pPr>
            <a:r>
              <a:rPr lang="en-GB" sz="1500">
                <a:latin typeface="Goudy Bookletter 1911"/>
                <a:ea typeface="Goudy Bookletter 1911"/>
                <a:cs typeface="Goudy Bookletter 1911"/>
                <a:sym typeface="Goudy Bookletter 1911"/>
              </a:rPr>
              <a:t>Smartcard</a:t>
            </a:r>
            <a:endParaRPr sz="1500">
              <a:latin typeface="Goudy Bookletter 1911"/>
              <a:ea typeface="Goudy Bookletter 1911"/>
              <a:cs typeface="Goudy Bookletter 1911"/>
              <a:sym typeface="Goudy Bookletter 1911"/>
            </a:endParaRPr>
          </a:p>
          <a:p>
            <a:pPr marL="457200" lvl="0" indent="-323850" algn="l" rtl="0">
              <a:lnSpc>
                <a:spcPct val="100000"/>
              </a:lnSpc>
              <a:spcBef>
                <a:spcPts val="0"/>
              </a:spcBef>
              <a:spcAft>
                <a:spcPts val="0"/>
              </a:spcAft>
              <a:buSzPts val="1500"/>
              <a:buFont typeface="Goudy Bookletter 1911"/>
              <a:buAutoNum type="arabicPeriod"/>
            </a:pPr>
            <a:r>
              <a:rPr lang="en-GB" sz="1500">
                <a:latin typeface="Goudy Bookletter 1911"/>
                <a:ea typeface="Goudy Bookletter 1911"/>
                <a:cs typeface="Goudy Bookletter 1911"/>
                <a:sym typeface="Goudy Bookletter 1911"/>
              </a:rPr>
              <a:t>Embedded System</a:t>
            </a:r>
            <a:endParaRPr sz="1500">
              <a:latin typeface="Goudy Bookletter 1911"/>
              <a:ea typeface="Goudy Bookletter 1911"/>
              <a:cs typeface="Goudy Bookletter 1911"/>
              <a:sym typeface="Goudy Bookletter 1911"/>
            </a:endParaRPr>
          </a:p>
          <a:p>
            <a:pPr marL="457200" lvl="0" indent="-323850" algn="l" rtl="0">
              <a:lnSpc>
                <a:spcPct val="100000"/>
              </a:lnSpc>
              <a:spcBef>
                <a:spcPts val="0"/>
              </a:spcBef>
              <a:spcAft>
                <a:spcPts val="0"/>
              </a:spcAft>
              <a:buSzPts val="1500"/>
              <a:buFont typeface="Goudy Bookletter 1911"/>
              <a:buAutoNum type="arabicPeriod"/>
            </a:pPr>
            <a:r>
              <a:rPr lang="en-GB" sz="1500">
                <a:latin typeface="Goudy Bookletter 1911"/>
                <a:ea typeface="Goudy Bookletter 1911"/>
                <a:cs typeface="Goudy Bookletter 1911"/>
                <a:sym typeface="Goudy Bookletter 1911"/>
              </a:rPr>
              <a:t>Automated Control</a:t>
            </a:r>
            <a:endParaRPr sz="1500">
              <a:latin typeface="Goudy Bookletter 1911"/>
              <a:ea typeface="Goudy Bookletter 1911"/>
              <a:cs typeface="Goudy Bookletter 1911"/>
              <a:sym typeface="Goudy Bookletter 1911"/>
            </a:endParaRPr>
          </a:p>
          <a:p>
            <a:pPr marL="457200" lvl="0" indent="-323850" algn="l" rtl="0">
              <a:lnSpc>
                <a:spcPct val="100000"/>
              </a:lnSpc>
              <a:spcBef>
                <a:spcPts val="0"/>
              </a:spcBef>
              <a:spcAft>
                <a:spcPts val="0"/>
              </a:spcAft>
              <a:buSzPts val="1500"/>
              <a:buFont typeface="Goudy Bookletter 1911"/>
              <a:buAutoNum type="arabicPeriod"/>
            </a:pPr>
            <a:r>
              <a:rPr lang="en-GB" sz="1500">
                <a:latin typeface="Goudy Bookletter 1911"/>
                <a:ea typeface="Goudy Bookletter 1911"/>
                <a:cs typeface="Goudy Bookletter 1911"/>
                <a:sym typeface="Goudy Bookletter 1911"/>
              </a:rPr>
              <a:t>Sensing and Signal Processing</a:t>
            </a:r>
            <a:endParaRPr sz="1500">
              <a:latin typeface="Goudy Bookletter 1911"/>
              <a:ea typeface="Goudy Bookletter 1911"/>
              <a:cs typeface="Goudy Bookletter 1911"/>
              <a:sym typeface="Goudy Bookletter 1911"/>
            </a:endParaRPr>
          </a:p>
          <a:p>
            <a:pPr marL="457200" lvl="0" indent="-323850" algn="l" rtl="0">
              <a:lnSpc>
                <a:spcPct val="100000"/>
              </a:lnSpc>
              <a:spcBef>
                <a:spcPts val="0"/>
              </a:spcBef>
              <a:spcAft>
                <a:spcPts val="0"/>
              </a:spcAft>
              <a:buSzPts val="1500"/>
              <a:buFont typeface="Goudy Bookletter 1911"/>
              <a:buAutoNum type="arabicPeriod"/>
            </a:pPr>
            <a:r>
              <a:rPr lang="en-GB" sz="1500">
                <a:latin typeface="Goudy Bookletter 1911"/>
                <a:ea typeface="Goudy Bookletter 1911"/>
                <a:cs typeface="Goudy Bookletter 1911"/>
                <a:sym typeface="Goudy Bookletter 1911"/>
              </a:rPr>
              <a:t>IoT</a:t>
            </a:r>
            <a:endParaRPr sz="1500">
              <a:latin typeface="Goudy Bookletter 1911"/>
              <a:ea typeface="Goudy Bookletter 1911"/>
              <a:cs typeface="Goudy Bookletter 1911"/>
              <a:sym typeface="Goudy Bookletter 1911"/>
            </a:endParaRPr>
          </a:p>
          <a:p>
            <a:pPr marL="0" lvl="0" indent="0" algn="l" rtl="0">
              <a:lnSpc>
                <a:spcPct val="100000"/>
              </a:lnSpc>
              <a:spcBef>
                <a:spcPts val="1600"/>
              </a:spcBef>
              <a:spcAft>
                <a:spcPts val="0"/>
              </a:spcAft>
              <a:buNone/>
            </a:pPr>
            <a:r>
              <a:rPr lang="en-GB" sz="1500">
                <a:latin typeface="Goudy Bookletter 1911"/>
                <a:ea typeface="Goudy Bookletter 1911"/>
                <a:cs typeface="Goudy Bookletter 1911"/>
                <a:sym typeface="Goudy Bookletter 1911"/>
              </a:rPr>
              <a:t>Main industries:</a:t>
            </a:r>
            <a:endParaRPr sz="1500">
              <a:latin typeface="Goudy Bookletter 1911"/>
              <a:ea typeface="Goudy Bookletter 1911"/>
              <a:cs typeface="Goudy Bookletter 1911"/>
              <a:sym typeface="Goudy Bookletter 1911"/>
            </a:endParaRPr>
          </a:p>
          <a:p>
            <a:pPr marL="457200" lvl="0" indent="-323850" algn="l" rtl="0">
              <a:lnSpc>
                <a:spcPct val="100000"/>
              </a:lnSpc>
              <a:spcBef>
                <a:spcPts val="1600"/>
              </a:spcBef>
              <a:spcAft>
                <a:spcPts val="0"/>
              </a:spcAft>
              <a:buSzPts val="1500"/>
              <a:buFont typeface="Goudy Bookletter 1911"/>
              <a:buChar char="●"/>
            </a:pPr>
            <a:r>
              <a:rPr lang="en-GB" sz="1500">
                <a:latin typeface="Goudy Bookletter 1911"/>
                <a:ea typeface="Goudy Bookletter 1911"/>
                <a:cs typeface="Goudy Bookletter 1911"/>
                <a:sym typeface="Goudy Bookletter 1911"/>
              </a:rPr>
              <a:t>Automotive</a:t>
            </a:r>
            <a:endParaRPr sz="1500">
              <a:latin typeface="Goudy Bookletter 1911"/>
              <a:ea typeface="Goudy Bookletter 1911"/>
              <a:cs typeface="Goudy Bookletter 1911"/>
              <a:sym typeface="Goudy Bookletter 1911"/>
            </a:endParaRPr>
          </a:p>
          <a:p>
            <a:pPr marL="457200" lvl="0" indent="-323850" algn="l" rtl="0">
              <a:lnSpc>
                <a:spcPct val="100000"/>
              </a:lnSpc>
              <a:spcBef>
                <a:spcPts val="0"/>
              </a:spcBef>
              <a:spcAft>
                <a:spcPts val="0"/>
              </a:spcAft>
              <a:buSzPts val="1500"/>
              <a:buFont typeface="Goudy Bookletter 1911"/>
              <a:buChar char="●"/>
            </a:pPr>
            <a:r>
              <a:rPr lang="en-GB" sz="1500">
                <a:latin typeface="Goudy Bookletter 1911"/>
                <a:ea typeface="Goudy Bookletter 1911"/>
                <a:cs typeface="Goudy Bookletter 1911"/>
                <a:sym typeface="Goudy Bookletter 1911"/>
              </a:rPr>
              <a:t>Telecommunication</a:t>
            </a:r>
            <a:endParaRPr sz="1500">
              <a:latin typeface="Goudy Bookletter 1911"/>
              <a:ea typeface="Goudy Bookletter 1911"/>
              <a:cs typeface="Goudy Bookletter 1911"/>
              <a:sym typeface="Goudy Bookletter 1911"/>
            </a:endParaRPr>
          </a:p>
          <a:p>
            <a:pPr marL="457200" lvl="0" indent="-323850" algn="l" rtl="0">
              <a:lnSpc>
                <a:spcPct val="100000"/>
              </a:lnSpc>
              <a:spcBef>
                <a:spcPts val="0"/>
              </a:spcBef>
              <a:spcAft>
                <a:spcPts val="0"/>
              </a:spcAft>
              <a:buSzPts val="1500"/>
              <a:buFont typeface="Goudy Bookletter 1911"/>
              <a:buChar char="●"/>
            </a:pPr>
            <a:r>
              <a:rPr lang="en-GB" sz="1500">
                <a:latin typeface="Goudy Bookletter 1911"/>
                <a:ea typeface="Goudy Bookletter 1911"/>
                <a:cs typeface="Goudy Bookletter 1911"/>
                <a:sym typeface="Goudy Bookletter 1911"/>
              </a:rPr>
              <a:t>Healthcare</a:t>
            </a:r>
            <a:endParaRPr sz="1500">
              <a:latin typeface="Goudy Bookletter 1911"/>
              <a:ea typeface="Goudy Bookletter 1911"/>
              <a:cs typeface="Goudy Bookletter 1911"/>
              <a:sym typeface="Goudy Bookletter 1911"/>
            </a:endParaRPr>
          </a:p>
          <a:p>
            <a:pPr marL="457200" lvl="0" indent="-323850" algn="l" rtl="0">
              <a:lnSpc>
                <a:spcPct val="100000"/>
              </a:lnSpc>
              <a:spcBef>
                <a:spcPts val="0"/>
              </a:spcBef>
              <a:spcAft>
                <a:spcPts val="0"/>
              </a:spcAft>
              <a:buSzPts val="1500"/>
              <a:buFont typeface="Goudy Bookletter 1911"/>
              <a:buChar char="●"/>
            </a:pPr>
            <a:r>
              <a:rPr lang="en-GB" sz="1500">
                <a:latin typeface="Goudy Bookletter 1911"/>
                <a:ea typeface="Goudy Bookletter 1911"/>
                <a:cs typeface="Goudy Bookletter 1911"/>
                <a:sym typeface="Goudy Bookletter 1911"/>
              </a:rPr>
              <a:t>Industrial</a:t>
            </a:r>
            <a:endParaRPr sz="1500">
              <a:latin typeface="Goudy Bookletter 1911"/>
              <a:ea typeface="Goudy Bookletter 1911"/>
              <a:cs typeface="Goudy Bookletter 1911"/>
              <a:sym typeface="Goudy Bookletter 1911"/>
            </a:endParaRPr>
          </a:p>
          <a:p>
            <a:pPr marL="457200" lvl="0" indent="-323850" algn="l" rtl="0">
              <a:lnSpc>
                <a:spcPct val="100000"/>
              </a:lnSpc>
              <a:spcBef>
                <a:spcPts val="0"/>
              </a:spcBef>
              <a:spcAft>
                <a:spcPts val="0"/>
              </a:spcAft>
              <a:buSzPts val="1500"/>
              <a:buFont typeface="Goudy Bookletter 1911"/>
              <a:buChar char="●"/>
            </a:pPr>
            <a:r>
              <a:rPr lang="en-GB" sz="1500">
                <a:latin typeface="Goudy Bookletter 1911"/>
                <a:ea typeface="Goudy Bookletter 1911"/>
                <a:cs typeface="Goudy Bookletter 1911"/>
                <a:sym typeface="Goudy Bookletter 1911"/>
              </a:rPr>
              <a:t>Consumer Electronics</a:t>
            </a:r>
            <a:endParaRPr sz="1500">
              <a:latin typeface="Goudy Bookletter 1911"/>
              <a:ea typeface="Goudy Bookletter 1911"/>
              <a:cs typeface="Goudy Bookletter 1911"/>
              <a:sym typeface="Goudy Bookletter 1911"/>
            </a:endParaRPr>
          </a:p>
          <a:p>
            <a:pPr marL="457200" lvl="0" indent="-323850" algn="l" rtl="0">
              <a:lnSpc>
                <a:spcPct val="100000"/>
              </a:lnSpc>
              <a:spcBef>
                <a:spcPts val="0"/>
              </a:spcBef>
              <a:spcAft>
                <a:spcPts val="0"/>
              </a:spcAft>
              <a:buSzPts val="1500"/>
              <a:buFont typeface="Goudy Bookletter 1911"/>
              <a:buChar char="●"/>
            </a:pPr>
            <a:r>
              <a:rPr lang="en-GB" sz="1500">
                <a:latin typeface="Goudy Bookletter 1911"/>
                <a:ea typeface="Goudy Bookletter 1911"/>
                <a:cs typeface="Goudy Bookletter 1911"/>
                <a:sym typeface="Goudy Bookletter 1911"/>
              </a:rPr>
              <a:t>Military and Aerospace</a:t>
            </a:r>
            <a:endParaRPr sz="1500">
              <a:latin typeface="Goudy Bookletter 1911"/>
              <a:ea typeface="Goudy Bookletter 1911"/>
              <a:cs typeface="Goudy Bookletter 1911"/>
              <a:sym typeface="Goudy Bookletter 1911"/>
            </a:endParaRPr>
          </a:p>
          <a:p>
            <a:pPr marL="0" lvl="0" indent="0" algn="l" rtl="0">
              <a:spcBef>
                <a:spcPts val="1600"/>
              </a:spcBef>
              <a:spcAft>
                <a:spcPts val="1600"/>
              </a:spcAft>
              <a:buNone/>
            </a:pPr>
            <a:endParaRPr sz="1500">
              <a:latin typeface="Goudy Bookletter 1911"/>
              <a:ea typeface="Goudy Bookletter 1911"/>
              <a:cs typeface="Goudy Bookletter 1911"/>
              <a:sym typeface="Goudy Bookletter 1911"/>
            </a:endParaRPr>
          </a:p>
        </p:txBody>
      </p:sp>
      <p:sp>
        <p:nvSpPr>
          <p:cNvPr id="344" name="Google Shape;344;p33"/>
          <p:cNvSpPr txBox="1"/>
          <p:nvPr/>
        </p:nvSpPr>
        <p:spPr>
          <a:xfrm>
            <a:off x="3861075" y="982075"/>
            <a:ext cx="49917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latin typeface="Goudy Bookletter 1911"/>
                <a:ea typeface="Goudy Bookletter 1911"/>
                <a:cs typeface="Goudy Bookletter 1911"/>
                <a:sym typeface="Goudy Bookletter 1911"/>
              </a:rPr>
              <a:t>Some of the Major Embedded Systems Market Players:</a:t>
            </a:r>
            <a:endParaRPr b="1">
              <a:solidFill>
                <a:schemeClr val="lt1"/>
              </a:solidFill>
              <a:latin typeface="Goudy Bookletter 1911"/>
              <a:ea typeface="Goudy Bookletter 1911"/>
              <a:cs typeface="Goudy Bookletter 1911"/>
              <a:sym typeface="Goudy Bookletter 1911"/>
            </a:endParaRPr>
          </a:p>
          <a:p>
            <a:pPr marL="457200" lvl="0" indent="-317500" algn="l" rtl="0">
              <a:lnSpc>
                <a:spcPct val="115000"/>
              </a:lnSpc>
              <a:spcBef>
                <a:spcPts val="150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Arm holdings</a:t>
            </a:r>
            <a:endParaRPr>
              <a:solidFill>
                <a:schemeClr val="lt1"/>
              </a:solidFill>
              <a:latin typeface="Goudy Bookletter 1911"/>
              <a:ea typeface="Goudy Bookletter 1911"/>
              <a:cs typeface="Goudy Bookletter 1911"/>
              <a:sym typeface="Goudy Bookletter 1911"/>
            </a:endParaRPr>
          </a:p>
          <a:p>
            <a:pPr marL="457200" lvl="0" indent="-317500" algn="l" rtl="0">
              <a:lnSpc>
                <a:spcPct val="115000"/>
              </a:lnSpc>
              <a:spcBef>
                <a:spcPts val="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Toshiba Corporation</a:t>
            </a:r>
            <a:endParaRPr>
              <a:solidFill>
                <a:schemeClr val="lt1"/>
              </a:solidFill>
              <a:latin typeface="Goudy Bookletter 1911"/>
              <a:ea typeface="Goudy Bookletter 1911"/>
              <a:cs typeface="Goudy Bookletter 1911"/>
              <a:sym typeface="Goudy Bookletter 1911"/>
            </a:endParaRPr>
          </a:p>
          <a:p>
            <a:pPr marL="457200" lvl="0" indent="-317500" algn="l" rtl="0">
              <a:lnSpc>
                <a:spcPct val="115000"/>
              </a:lnSpc>
              <a:spcBef>
                <a:spcPts val="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NXP Semiconductors N.V.</a:t>
            </a:r>
            <a:endParaRPr>
              <a:solidFill>
                <a:schemeClr val="lt1"/>
              </a:solidFill>
              <a:latin typeface="Goudy Bookletter 1911"/>
              <a:ea typeface="Goudy Bookletter 1911"/>
              <a:cs typeface="Goudy Bookletter 1911"/>
              <a:sym typeface="Goudy Bookletter 1911"/>
            </a:endParaRPr>
          </a:p>
          <a:p>
            <a:pPr marL="457200" lvl="0" indent="-317500" algn="l" rtl="0">
              <a:lnSpc>
                <a:spcPct val="115000"/>
              </a:lnSpc>
              <a:spcBef>
                <a:spcPts val="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Fujitsu Limited</a:t>
            </a:r>
            <a:endParaRPr>
              <a:solidFill>
                <a:schemeClr val="lt1"/>
              </a:solidFill>
              <a:latin typeface="Goudy Bookletter 1911"/>
              <a:ea typeface="Goudy Bookletter 1911"/>
              <a:cs typeface="Goudy Bookletter 1911"/>
              <a:sym typeface="Goudy Bookletter 1911"/>
            </a:endParaRPr>
          </a:p>
          <a:p>
            <a:pPr marL="457200" lvl="0" indent="-317500" algn="l" rtl="0">
              <a:lnSpc>
                <a:spcPct val="115000"/>
              </a:lnSpc>
              <a:spcBef>
                <a:spcPts val="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Broadcom Limited</a:t>
            </a:r>
            <a:endParaRPr>
              <a:solidFill>
                <a:schemeClr val="lt1"/>
              </a:solidFill>
              <a:latin typeface="Goudy Bookletter 1911"/>
              <a:ea typeface="Goudy Bookletter 1911"/>
              <a:cs typeface="Goudy Bookletter 1911"/>
              <a:sym typeface="Goudy Bookletter 1911"/>
            </a:endParaRPr>
          </a:p>
          <a:p>
            <a:pPr marL="457200" lvl="0" indent="-317500" algn="l" rtl="0">
              <a:lnSpc>
                <a:spcPct val="115000"/>
              </a:lnSpc>
              <a:spcBef>
                <a:spcPts val="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Analog Devices Inc.</a:t>
            </a:r>
            <a:endParaRPr>
              <a:solidFill>
                <a:schemeClr val="lt1"/>
              </a:solidFill>
              <a:latin typeface="Goudy Bookletter 1911"/>
              <a:ea typeface="Goudy Bookletter 1911"/>
              <a:cs typeface="Goudy Bookletter 1911"/>
              <a:sym typeface="Goudy Bookletter 1911"/>
            </a:endParaRPr>
          </a:p>
          <a:p>
            <a:pPr marL="457200" lvl="0" indent="-317500" algn="l" rtl="0">
              <a:lnSpc>
                <a:spcPct val="115000"/>
              </a:lnSpc>
              <a:spcBef>
                <a:spcPts val="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Cypress Semiconductor Corporation</a:t>
            </a:r>
            <a:endParaRPr>
              <a:solidFill>
                <a:schemeClr val="lt1"/>
              </a:solidFill>
              <a:latin typeface="Goudy Bookletter 1911"/>
              <a:ea typeface="Goudy Bookletter 1911"/>
              <a:cs typeface="Goudy Bookletter 1911"/>
              <a:sym typeface="Goudy Bookletter 1911"/>
            </a:endParaRPr>
          </a:p>
          <a:p>
            <a:pPr marL="457200" lvl="0" indent="-317500" algn="l" rtl="0">
              <a:lnSpc>
                <a:spcPct val="115000"/>
              </a:lnSpc>
              <a:spcBef>
                <a:spcPts val="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Qualcomm Technologies Incorporated</a:t>
            </a:r>
            <a:endParaRPr>
              <a:solidFill>
                <a:schemeClr val="lt1"/>
              </a:solidFill>
              <a:latin typeface="Goudy Bookletter 1911"/>
              <a:ea typeface="Goudy Bookletter 1911"/>
              <a:cs typeface="Goudy Bookletter 1911"/>
              <a:sym typeface="Goudy Bookletter 1911"/>
            </a:endParaRPr>
          </a:p>
          <a:p>
            <a:pPr marL="457200" lvl="0" indent="-317500" algn="l" rtl="0">
              <a:lnSpc>
                <a:spcPct val="115000"/>
              </a:lnSpc>
              <a:spcBef>
                <a:spcPts val="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STMicroelectronics N.V.</a:t>
            </a:r>
            <a:endParaRPr>
              <a:solidFill>
                <a:schemeClr val="lt1"/>
              </a:solidFill>
              <a:latin typeface="Goudy Bookletter 1911"/>
              <a:ea typeface="Goudy Bookletter 1911"/>
              <a:cs typeface="Goudy Bookletter 1911"/>
              <a:sym typeface="Goudy Bookletter 1911"/>
            </a:endParaRPr>
          </a:p>
          <a:p>
            <a:pPr marL="457200" lvl="0" indent="-317500" algn="l" rtl="0">
              <a:lnSpc>
                <a:spcPct val="115000"/>
              </a:lnSpc>
              <a:spcBef>
                <a:spcPts val="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Microchip Technology Incorporated</a:t>
            </a:r>
            <a:endParaRPr>
              <a:solidFill>
                <a:schemeClr val="lt1"/>
              </a:solidFill>
              <a:latin typeface="Goudy Bookletter 1911"/>
              <a:ea typeface="Goudy Bookletter 1911"/>
              <a:cs typeface="Goudy Bookletter 1911"/>
              <a:sym typeface="Goudy Bookletter 1911"/>
            </a:endParaRPr>
          </a:p>
          <a:p>
            <a:pPr marL="457200" lvl="0" indent="-317500" algn="l" rtl="0">
              <a:lnSpc>
                <a:spcPct val="115000"/>
              </a:lnSpc>
              <a:spcBef>
                <a:spcPts val="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Texas Instruments Incorporated</a:t>
            </a:r>
            <a:endParaRPr>
              <a:solidFill>
                <a:schemeClr val="lt1"/>
              </a:solidFill>
              <a:latin typeface="Goudy Bookletter 1911"/>
              <a:ea typeface="Goudy Bookletter 1911"/>
              <a:cs typeface="Goudy Bookletter 1911"/>
              <a:sym typeface="Goudy Bookletter 1911"/>
            </a:endParaRPr>
          </a:p>
          <a:p>
            <a:pPr marL="457200" lvl="0" indent="-317500" algn="l" rtl="0">
              <a:lnSpc>
                <a:spcPct val="115000"/>
              </a:lnSpc>
              <a:spcBef>
                <a:spcPts val="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Renesas Electronics Corporation</a:t>
            </a:r>
            <a:endParaRPr>
              <a:solidFill>
                <a:schemeClr val="lt1"/>
              </a:solidFill>
              <a:latin typeface="Goudy Bookletter 1911"/>
              <a:ea typeface="Goudy Bookletter 1911"/>
              <a:cs typeface="Goudy Bookletter 1911"/>
              <a:sym typeface="Goudy Bookletter 1911"/>
            </a:endParaRPr>
          </a:p>
          <a:p>
            <a:pPr marL="457200" lvl="0" indent="-317500" algn="l" rtl="0">
              <a:lnSpc>
                <a:spcPct val="115000"/>
              </a:lnSpc>
              <a:spcBef>
                <a:spcPts val="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Infineon Technologies AG</a:t>
            </a:r>
            <a:endParaRPr>
              <a:solidFill>
                <a:schemeClr val="lt1"/>
              </a:solidFill>
              <a:latin typeface="Goudy Bookletter 1911"/>
              <a:ea typeface="Goudy Bookletter 1911"/>
              <a:cs typeface="Goudy Bookletter 1911"/>
              <a:sym typeface="Goudy Bookletter 1911"/>
            </a:endParaRPr>
          </a:p>
          <a:p>
            <a:pPr marL="457200" lvl="0" indent="-317500" algn="l" rtl="0">
              <a:lnSpc>
                <a:spcPct val="115000"/>
              </a:lnSpc>
              <a:spcBef>
                <a:spcPts val="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and Intel Corporation.</a:t>
            </a:r>
            <a:endParaRPr>
              <a:solidFill>
                <a:schemeClr val="lt1"/>
              </a:solidFill>
              <a:latin typeface="Goudy Bookletter 1911"/>
              <a:ea typeface="Goudy Bookletter 1911"/>
              <a:cs typeface="Goudy Bookletter 1911"/>
              <a:sym typeface="Goudy Bookletter 1911"/>
            </a:endParaRPr>
          </a:p>
        </p:txBody>
      </p:sp>
      <p:sp>
        <p:nvSpPr>
          <p:cNvPr id="2" name="Slide Number Placeholder 1">
            <a:extLst>
              <a:ext uri="{FF2B5EF4-FFF2-40B4-BE49-F238E27FC236}">
                <a16:creationId xmlns:a16="http://schemas.microsoft.com/office/drawing/2014/main" id="{3F806D73-F618-AC42-86F6-EF42867092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Goudy Bookletter 1911"/>
                <a:ea typeface="Goudy Bookletter 1911"/>
                <a:cs typeface="Goudy Bookletter 1911"/>
                <a:sym typeface="Goudy Bookletter 1911"/>
              </a:rPr>
              <a:t>IIoT Data Glut</a:t>
            </a:r>
            <a:endParaRPr sz="3000">
              <a:latin typeface="Goudy Bookletter 1911"/>
              <a:ea typeface="Goudy Bookletter 1911"/>
              <a:cs typeface="Goudy Bookletter 1911"/>
              <a:sym typeface="Goudy Bookletter 1911"/>
            </a:endParaRPr>
          </a:p>
        </p:txBody>
      </p:sp>
      <p:sp>
        <p:nvSpPr>
          <p:cNvPr id="484" name="Google Shape;484;p53"/>
          <p:cNvSpPr txBox="1">
            <a:spLocks noGrp="1"/>
          </p:cNvSpPr>
          <p:nvPr>
            <p:ph type="body" idx="1"/>
          </p:nvPr>
        </p:nvSpPr>
        <p:spPr>
          <a:xfrm>
            <a:off x="179050" y="1460400"/>
            <a:ext cx="2486400" cy="162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Goudy Bookletter 1911"/>
                <a:ea typeface="Goudy Bookletter 1911"/>
                <a:cs typeface="Goudy Bookletter 1911"/>
                <a:sym typeface="Goudy Bookletter 1911"/>
              </a:rPr>
              <a:t>Problem</a:t>
            </a:r>
            <a:endParaRPr sz="1800">
              <a:latin typeface="Goudy Bookletter 1911"/>
              <a:ea typeface="Goudy Bookletter 1911"/>
              <a:cs typeface="Goudy Bookletter 1911"/>
              <a:sym typeface="Goudy Bookletter 1911"/>
            </a:endParaRPr>
          </a:p>
          <a:p>
            <a:pPr marL="457200" lvl="0" indent="-311150" algn="l" rtl="0">
              <a:spcBef>
                <a:spcPts val="1600"/>
              </a:spcBef>
              <a:spcAft>
                <a:spcPts val="0"/>
              </a:spcAft>
              <a:buSzPts val="1300"/>
              <a:buFont typeface="Goudy Bookletter 1911"/>
              <a:buChar char="●"/>
            </a:pPr>
            <a:r>
              <a:rPr lang="en-GB">
                <a:latin typeface="Goudy Bookletter 1911"/>
                <a:ea typeface="Goudy Bookletter 1911"/>
                <a:cs typeface="Goudy Bookletter 1911"/>
                <a:sym typeface="Goudy Bookletter 1911"/>
              </a:rPr>
              <a:t>Too many devices,</a:t>
            </a:r>
            <a:endParaRPr>
              <a:latin typeface="Goudy Bookletter 1911"/>
              <a:ea typeface="Goudy Bookletter 1911"/>
              <a:cs typeface="Goudy Bookletter 1911"/>
              <a:sym typeface="Goudy Bookletter 1911"/>
            </a:endParaRPr>
          </a:p>
          <a:p>
            <a:pPr marL="457200" lvl="0" indent="-311150" algn="l" rtl="0">
              <a:spcBef>
                <a:spcPts val="0"/>
              </a:spcBef>
              <a:spcAft>
                <a:spcPts val="0"/>
              </a:spcAft>
              <a:buSzPts val="1300"/>
              <a:buFont typeface="Goudy Bookletter 1911"/>
              <a:buChar char="●"/>
            </a:pPr>
            <a:r>
              <a:rPr lang="en-GB">
                <a:latin typeface="Goudy Bookletter 1911"/>
                <a:ea typeface="Goudy Bookletter 1911"/>
                <a:cs typeface="Goudy Bookletter 1911"/>
                <a:sym typeface="Goudy Bookletter 1911"/>
              </a:rPr>
              <a:t>Uploading too much data</a:t>
            </a:r>
            <a:endParaRPr>
              <a:latin typeface="Goudy Bookletter 1911"/>
              <a:ea typeface="Goudy Bookletter 1911"/>
              <a:cs typeface="Goudy Bookletter 1911"/>
              <a:sym typeface="Goudy Bookletter 1911"/>
            </a:endParaRPr>
          </a:p>
          <a:p>
            <a:pPr marL="457200" lvl="0" indent="-311150" algn="l" rtl="0">
              <a:spcBef>
                <a:spcPts val="0"/>
              </a:spcBef>
              <a:spcAft>
                <a:spcPts val="0"/>
              </a:spcAft>
              <a:buSzPts val="1300"/>
              <a:buFont typeface="Goudy Bookletter 1911"/>
              <a:buChar char="●"/>
            </a:pPr>
            <a:r>
              <a:rPr lang="en-GB">
                <a:latin typeface="Goudy Bookletter 1911"/>
                <a:ea typeface="Goudy Bookletter 1911"/>
                <a:cs typeface="Goudy Bookletter 1911"/>
                <a:sym typeface="Goudy Bookletter 1911"/>
              </a:rPr>
              <a:t>Too frequently</a:t>
            </a:r>
            <a:endParaRPr>
              <a:latin typeface="Goudy Bookletter 1911"/>
              <a:ea typeface="Goudy Bookletter 1911"/>
              <a:cs typeface="Goudy Bookletter 1911"/>
              <a:sym typeface="Goudy Bookletter 1911"/>
            </a:endParaRPr>
          </a:p>
          <a:p>
            <a:pPr marL="0" lvl="0" indent="0" algn="l" rtl="0">
              <a:spcBef>
                <a:spcPts val="1600"/>
              </a:spcBef>
              <a:spcAft>
                <a:spcPts val="1600"/>
              </a:spcAft>
              <a:buNone/>
            </a:pPr>
            <a:endParaRPr/>
          </a:p>
        </p:txBody>
      </p:sp>
      <p:pic>
        <p:nvPicPr>
          <p:cNvPr id="485" name="Google Shape;485;p53"/>
          <p:cNvPicPr preferRelativeResize="0"/>
          <p:nvPr/>
        </p:nvPicPr>
        <p:blipFill>
          <a:blip r:embed="rId3">
            <a:alphaModFix/>
          </a:blip>
          <a:stretch>
            <a:fillRect/>
          </a:stretch>
        </p:blipFill>
        <p:spPr>
          <a:xfrm>
            <a:off x="3198749" y="-120550"/>
            <a:ext cx="5639752" cy="5143500"/>
          </a:xfrm>
          <a:prstGeom prst="rect">
            <a:avLst/>
          </a:prstGeom>
          <a:noFill/>
          <a:ln>
            <a:noFill/>
          </a:ln>
        </p:spPr>
      </p:pic>
      <p:sp>
        <p:nvSpPr>
          <p:cNvPr id="486" name="Google Shape;486;p53"/>
          <p:cNvSpPr txBox="1">
            <a:spLocks noGrp="1"/>
          </p:cNvSpPr>
          <p:nvPr>
            <p:ph type="body" idx="1"/>
          </p:nvPr>
        </p:nvSpPr>
        <p:spPr>
          <a:xfrm>
            <a:off x="4919100" y="1097125"/>
            <a:ext cx="2486400" cy="162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latin typeface="Goudy Bookletter 1911"/>
                <a:ea typeface="Goudy Bookletter 1911"/>
                <a:cs typeface="Goudy Bookletter 1911"/>
                <a:sym typeface="Goudy Bookletter 1911"/>
              </a:rPr>
              <a:t>High-performance AI</a:t>
            </a:r>
            <a:endParaRPr>
              <a:solidFill>
                <a:schemeClr val="dk1"/>
              </a:solidFill>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a:solidFill>
                  <a:schemeClr val="dk1"/>
                </a:solidFill>
                <a:latin typeface="Goudy Bookletter 1911"/>
                <a:ea typeface="Goudy Bookletter 1911"/>
                <a:cs typeface="Goudy Bookletter 1911"/>
                <a:sym typeface="Goudy Bookletter 1911"/>
              </a:rPr>
              <a:t>Boost throughput -&gt; Lower latency</a:t>
            </a:r>
            <a:endParaRPr>
              <a:solidFill>
                <a:schemeClr val="dk1"/>
              </a:solidFill>
              <a:latin typeface="Goudy Bookletter 1911"/>
              <a:ea typeface="Goudy Bookletter 1911"/>
              <a:cs typeface="Goudy Bookletter 1911"/>
              <a:sym typeface="Goudy Bookletter 1911"/>
            </a:endParaRPr>
          </a:p>
          <a:p>
            <a:pPr marL="0" lvl="0" indent="0" algn="l" rtl="0">
              <a:spcBef>
                <a:spcPts val="1600"/>
              </a:spcBef>
              <a:spcAft>
                <a:spcPts val="1600"/>
              </a:spcAft>
              <a:buNone/>
            </a:pPr>
            <a:endParaRPr/>
          </a:p>
        </p:txBody>
      </p:sp>
      <p:sp>
        <p:nvSpPr>
          <p:cNvPr id="487" name="Google Shape;487;p53"/>
          <p:cNvSpPr txBox="1">
            <a:spLocks noGrp="1"/>
          </p:cNvSpPr>
          <p:nvPr>
            <p:ph type="body" idx="1"/>
          </p:nvPr>
        </p:nvSpPr>
        <p:spPr>
          <a:xfrm>
            <a:off x="438625" y="3434450"/>
            <a:ext cx="2486400" cy="162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Goudy Bookletter 1911"/>
                <a:ea typeface="Goudy Bookletter 1911"/>
                <a:cs typeface="Goudy Bookletter 1911"/>
                <a:sym typeface="Goudy Bookletter 1911"/>
              </a:rPr>
              <a:t>Low Power AI</a:t>
            </a:r>
            <a:endParaRPr sz="1800">
              <a:latin typeface="Goudy Bookletter 1911"/>
              <a:ea typeface="Goudy Bookletter 1911"/>
              <a:cs typeface="Goudy Bookletter 1911"/>
              <a:sym typeface="Goudy Bookletter 1911"/>
            </a:endParaRPr>
          </a:p>
          <a:p>
            <a:pPr marL="457200" lvl="0" indent="-311150" algn="l" rtl="0">
              <a:spcBef>
                <a:spcPts val="1600"/>
              </a:spcBef>
              <a:spcAft>
                <a:spcPts val="0"/>
              </a:spcAft>
              <a:buSzPts val="1300"/>
              <a:buFont typeface="Goudy Bookletter 1911"/>
              <a:buChar char="●"/>
            </a:pPr>
            <a:r>
              <a:rPr lang="en-GB">
                <a:latin typeface="Goudy Bookletter 1911"/>
                <a:ea typeface="Goudy Bookletter 1911"/>
                <a:cs typeface="Goudy Bookletter 1911"/>
                <a:sym typeface="Goudy Bookletter 1911"/>
              </a:rPr>
              <a:t>Transform data raw data</a:t>
            </a:r>
            <a:br>
              <a:rPr lang="en-GB">
                <a:latin typeface="Goudy Bookletter 1911"/>
                <a:ea typeface="Goudy Bookletter 1911"/>
                <a:cs typeface="Goudy Bookletter 1911"/>
                <a:sym typeface="Goudy Bookletter 1911"/>
              </a:rPr>
            </a:br>
            <a:r>
              <a:rPr lang="en-GB">
                <a:latin typeface="Goudy Bookletter 1911"/>
                <a:ea typeface="Goudy Bookletter 1911"/>
                <a:cs typeface="Goudy Bookletter 1911"/>
                <a:sym typeface="Goudy Bookletter 1911"/>
              </a:rPr>
              <a:t>Into compact insights</a:t>
            </a:r>
            <a:endParaRPr>
              <a:latin typeface="Goudy Bookletter 1911"/>
              <a:ea typeface="Goudy Bookletter 1911"/>
              <a:cs typeface="Goudy Bookletter 1911"/>
              <a:sym typeface="Goudy Bookletter 1911"/>
            </a:endParaRPr>
          </a:p>
          <a:p>
            <a:pPr marL="0" lvl="0" indent="0" algn="l" rtl="0">
              <a:spcBef>
                <a:spcPts val="1600"/>
              </a:spcBef>
              <a:spcAft>
                <a:spcPts val="1600"/>
              </a:spcAft>
              <a:buNone/>
            </a:pPr>
            <a:endParaRPr/>
          </a:p>
        </p:txBody>
      </p:sp>
      <p:sp>
        <p:nvSpPr>
          <p:cNvPr id="2" name="Slide Number Placeholder 1">
            <a:extLst>
              <a:ext uri="{FF2B5EF4-FFF2-40B4-BE49-F238E27FC236}">
                <a16:creationId xmlns:a16="http://schemas.microsoft.com/office/drawing/2014/main" id="{FC2453C8-9502-A041-8BCD-DA3C86CDB9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4"/>
          <p:cNvSpPr txBox="1">
            <a:spLocks noGrp="1"/>
          </p:cNvSpPr>
          <p:nvPr>
            <p:ph type="title"/>
          </p:nvPr>
        </p:nvSpPr>
        <p:spPr>
          <a:xfrm>
            <a:off x="1297500" y="393750"/>
            <a:ext cx="7563600" cy="914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700"/>
              </a:spcAft>
              <a:buNone/>
            </a:pPr>
            <a:r>
              <a:rPr lang="en-GB" b="1">
                <a:latin typeface="Goudy Bookletter 1911"/>
                <a:ea typeface="Goudy Bookletter 1911"/>
                <a:cs typeface="Goudy Bookletter 1911"/>
                <a:sym typeface="Goudy Bookletter 1911"/>
              </a:rPr>
              <a:t>Pete Warden: Why the Future of Machine Learning is Tiny?</a:t>
            </a:r>
            <a:endParaRPr>
              <a:latin typeface="Goudy Bookletter 1911"/>
              <a:ea typeface="Goudy Bookletter 1911"/>
              <a:cs typeface="Goudy Bookletter 1911"/>
              <a:sym typeface="Goudy Bookletter 1911"/>
            </a:endParaRPr>
          </a:p>
        </p:txBody>
      </p:sp>
      <p:sp>
        <p:nvSpPr>
          <p:cNvPr id="350" name="Google Shape;350;p34"/>
          <p:cNvSpPr txBox="1">
            <a:spLocks noGrp="1"/>
          </p:cNvSpPr>
          <p:nvPr>
            <p:ph type="body" idx="1"/>
          </p:nvPr>
        </p:nvSpPr>
        <p:spPr>
          <a:xfrm>
            <a:off x="181025" y="1337950"/>
            <a:ext cx="8851200" cy="118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rgbClr val="FFFFFF"/>
                </a:solidFill>
                <a:latin typeface="Goudy Bookletter 1911"/>
                <a:ea typeface="Goudy Bookletter 1911"/>
                <a:cs typeface="Goudy Bookletter 1911"/>
                <a:sym typeface="Goudy Bookletter 1911"/>
              </a:rPr>
              <a:t>A few years ago: </a:t>
            </a:r>
            <a:endParaRPr sz="1600" dirty="0">
              <a:solidFill>
                <a:srgbClr val="FFFFFF"/>
              </a:solidFill>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600" dirty="0">
                <a:solidFill>
                  <a:srgbClr val="FFFFFF"/>
                </a:solidFill>
                <a:latin typeface="Goudy Bookletter 1911"/>
                <a:ea typeface="Goudy Bookletter 1911"/>
                <a:cs typeface="Goudy Bookletter 1911"/>
                <a:sym typeface="Goudy Bookletter 1911"/>
              </a:rPr>
              <a:t>The main challenge was to change to deep learning and convince people that it is a real revolution, not a fad.</a:t>
            </a:r>
            <a:endParaRPr sz="1600" dirty="0">
              <a:solidFill>
                <a:srgbClr val="FFFFFF"/>
              </a:solidFill>
              <a:latin typeface="Goudy Bookletter 1911"/>
              <a:ea typeface="Goudy Bookletter 1911"/>
              <a:cs typeface="Goudy Bookletter 1911"/>
              <a:sym typeface="Goudy Bookletter 1911"/>
            </a:endParaRPr>
          </a:p>
          <a:p>
            <a:pPr marL="0" lvl="0" indent="0" algn="l" rtl="0">
              <a:spcBef>
                <a:spcPts val="1600"/>
              </a:spcBef>
              <a:spcAft>
                <a:spcPts val="1600"/>
              </a:spcAft>
              <a:buNone/>
            </a:pPr>
            <a:r>
              <a:rPr lang="en-GB" sz="1600" dirty="0">
                <a:solidFill>
                  <a:srgbClr val="FFFFFF"/>
                </a:solidFill>
                <a:latin typeface="Goudy Bookletter 1911"/>
                <a:ea typeface="Goudy Bookletter 1911"/>
                <a:cs typeface="Goudy Bookletter 1911"/>
                <a:sym typeface="Goudy Bookletter 1911"/>
              </a:rPr>
              <a:t>The only barrier to seeing it deployed more widely was how long it takes to get from research to deployment.</a:t>
            </a:r>
            <a:endParaRPr sz="1600" dirty="0">
              <a:solidFill>
                <a:srgbClr val="FFFFFF"/>
              </a:solidFill>
              <a:latin typeface="Goudy Bookletter 1911"/>
              <a:ea typeface="Goudy Bookletter 1911"/>
              <a:cs typeface="Goudy Bookletter 1911"/>
              <a:sym typeface="Goudy Bookletter 1911"/>
            </a:endParaRPr>
          </a:p>
        </p:txBody>
      </p:sp>
      <p:sp>
        <p:nvSpPr>
          <p:cNvPr id="351" name="Google Shape;351;p34"/>
          <p:cNvSpPr txBox="1">
            <a:spLocks noGrp="1"/>
          </p:cNvSpPr>
          <p:nvPr>
            <p:ph type="body" idx="1"/>
          </p:nvPr>
        </p:nvSpPr>
        <p:spPr>
          <a:xfrm>
            <a:off x="181025" y="2802004"/>
            <a:ext cx="8851200" cy="118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rgbClr val="FFFFFF"/>
                </a:solidFill>
                <a:latin typeface="Goudy Bookletter 1911"/>
                <a:ea typeface="Goudy Bookletter 1911"/>
                <a:cs typeface="Goudy Bookletter 1911"/>
                <a:sym typeface="Goudy Bookletter 1911"/>
              </a:rPr>
              <a:t>Today: </a:t>
            </a:r>
            <a:endParaRPr sz="1600" dirty="0">
              <a:solidFill>
                <a:srgbClr val="FFFFFF"/>
              </a:solidFill>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600" dirty="0">
                <a:solidFill>
                  <a:srgbClr val="FFFFFF"/>
                </a:solidFill>
                <a:latin typeface="Goudy Bookletter 1911"/>
                <a:ea typeface="Goudy Bookletter 1911"/>
                <a:cs typeface="Goudy Bookletter 1911"/>
                <a:sym typeface="Goudy Bookletter 1911"/>
              </a:rPr>
              <a:t>Machine learning can run on tiny, low-power chips, and that this combination will solve a massive number of problems we have no solutions for right now.</a:t>
            </a:r>
            <a:endParaRPr sz="1600" dirty="0">
              <a:solidFill>
                <a:srgbClr val="FFFFFF"/>
              </a:solidFill>
              <a:latin typeface="Goudy Bookletter 1911"/>
              <a:ea typeface="Goudy Bookletter 1911"/>
              <a:cs typeface="Goudy Bookletter 1911"/>
              <a:sym typeface="Goudy Bookletter 1911"/>
            </a:endParaRPr>
          </a:p>
          <a:p>
            <a:pPr marL="0" lvl="0" indent="0" algn="l" rtl="0">
              <a:spcBef>
                <a:spcPts val="1600"/>
              </a:spcBef>
              <a:spcAft>
                <a:spcPts val="1600"/>
              </a:spcAft>
              <a:buNone/>
            </a:pPr>
            <a:r>
              <a:rPr lang="en-GB" sz="1600" dirty="0">
                <a:solidFill>
                  <a:srgbClr val="FFFFFF"/>
                </a:solidFill>
                <a:latin typeface="Goudy Bookletter 1911"/>
                <a:ea typeface="Goudy Bookletter 1911"/>
                <a:cs typeface="Goudy Bookletter 1911"/>
                <a:sym typeface="Goudy Bookletter 1911"/>
              </a:rPr>
              <a:t>Tiny Computers are already cheap and everywhere.</a:t>
            </a:r>
            <a:endParaRPr sz="1600" dirty="0">
              <a:solidFill>
                <a:srgbClr val="FFFFFF"/>
              </a:solidFill>
              <a:latin typeface="Goudy Bookletter 1911"/>
              <a:ea typeface="Goudy Bookletter 1911"/>
              <a:cs typeface="Goudy Bookletter 1911"/>
              <a:sym typeface="Goudy Bookletter 1911"/>
            </a:endParaRPr>
          </a:p>
        </p:txBody>
      </p:sp>
      <p:sp>
        <p:nvSpPr>
          <p:cNvPr id="2" name="Slide Number Placeholder 1">
            <a:extLst>
              <a:ext uri="{FF2B5EF4-FFF2-40B4-BE49-F238E27FC236}">
                <a16:creationId xmlns:a16="http://schemas.microsoft.com/office/drawing/2014/main" id="{65E85655-3273-C745-A36D-F6896C816A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sp>
        <p:nvSpPr>
          <p:cNvPr id="6" name="Google Shape;365;p36">
            <a:extLst>
              <a:ext uri="{FF2B5EF4-FFF2-40B4-BE49-F238E27FC236}">
                <a16:creationId xmlns:a16="http://schemas.microsoft.com/office/drawing/2014/main" id="{9A980AD2-6DD1-8F41-9E68-816EC60F8D64}"/>
              </a:ext>
            </a:extLst>
          </p:cNvPr>
          <p:cNvSpPr txBox="1"/>
          <p:nvPr/>
        </p:nvSpPr>
        <p:spPr>
          <a:xfrm>
            <a:off x="0" y="4816667"/>
            <a:ext cx="3075900" cy="4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Times New Roman" panose="02020603050405020304" pitchFamily="18" charset="0"/>
                <a:cs typeface="Times New Roman" panose="02020603050405020304" pitchFamily="18" charset="0"/>
              </a:rPr>
              <a:t>https://</a:t>
            </a:r>
            <a:r>
              <a:rPr lang="en-GB" sz="1050" dirty="0" err="1">
                <a:solidFill>
                  <a:schemeClr val="lt1"/>
                </a:solidFill>
                <a:latin typeface="Times New Roman" panose="02020603050405020304" pitchFamily="18" charset="0"/>
                <a:cs typeface="Times New Roman" panose="02020603050405020304" pitchFamily="18" charset="0"/>
              </a:rPr>
              <a:t>petewarden.com</a:t>
            </a:r>
            <a:endParaRPr sz="1050" dirty="0">
              <a:solidFill>
                <a:schemeClr val="lt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Goudy Bookletter 1911"/>
                <a:ea typeface="Goudy Bookletter 1911"/>
                <a:cs typeface="Goudy Bookletter 1911"/>
                <a:sym typeface="Goudy Bookletter 1911"/>
              </a:rPr>
              <a:t>In this event we talk about the promise of light-weight artificial deep neural networks  for energy-efficient and low-cost IoT applications. We discuss some examples of accelerated and low-memory version of Deep NNs for real-time application, time-series Analysis and demand forecast. </a:t>
            </a:r>
            <a:endParaRPr sz="2400">
              <a:latin typeface="Goudy Bookletter 1911"/>
              <a:ea typeface="Goudy Bookletter 1911"/>
              <a:cs typeface="Goudy Bookletter 1911"/>
              <a:sym typeface="Goudy Bookletter 1911"/>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 name="Slide Number Placeholder 1">
            <a:extLst>
              <a:ext uri="{FF2B5EF4-FFF2-40B4-BE49-F238E27FC236}">
                <a16:creationId xmlns:a16="http://schemas.microsoft.com/office/drawing/2014/main" id="{C524547C-1B0C-0E41-924F-7C7CDF4B1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a:t>
            </a:fld>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Goudy Bookletter 1911"/>
                <a:ea typeface="Goudy Bookletter 1911"/>
                <a:cs typeface="Goudy Bookletter 1911"/>
                <a:sym typeface="Goudy Bookletter 1911"/>
              </a:rPr>
              <a:t>Building Machine Learning Applications Need out AI Chips</a:t>
            </a:r>
            <a:endParaRPr>
              <a:latin typeface="Goudy Bookletter 1911"/>
              <a:ea typeface="Goudy Bookletter 1911"/>
              <a:cs typeface="Goudy Bookletter 1911"/>
              <a:sym typeface="Goudy Bookletter 1911"/>
            </a:endParaRPr>
          </a:p>
        </p:txBody>
      </p:sp>
      <p:sp>
        <p:nvSpPr>
          <p:cNvPr id="357" name="Google Shape;357;p35"/>
          <p:cNvSpPr txBox="1">
            <a:spLocks noGrp="1"/>
          </p:cNvSpPr>
          <p:nvPr>
            <p:ph type="body" idx="1"/>
          </p:nvPr>
        </p:nvSpPr>
        <p:spPr>
          <a:xfrm>
            <a:off x="605125" y="1567550"/>
            <a:ext cx="7967400" cy="31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Goudy Bookletter 1911"/>
                <a:ea typeface="Goudy Bookletter 1911"/>
                <a:cs typeface="Goudy Bookletter 1911"/>
                <a:sym typeface="Goudy Bookletter 1911"/>
              </a:rPr>
              <a:t>The rise of machine learning (to be more specific deep learning) has changed the hardware needs.</a:t>
            </a:r>
            <a:endParaRPr sz="18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800">
                <a:latin typeface="Goudy Bookletter 1911"/>
                <a:ea typeface="Goudy Bookletter 1911"/>
                <a:cs typeface="Goudy Bookletter 1911"/>
                <a:sym typeface="Goudy Bookletter 1911"/>
              </a:rPr>
              <a:t>There are a lot of new applications that are blocked from launching because we don’t have enough computing power.</a:t>
            </a:r>
            <a:endParaRPr sz="18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800">
                <a:latin typeface="Goudy Bookletter 1911"/>
                <a:ea typeface="Goudy Bookletter 1911"/>
                <a:cs typeface="Goudy Bookletter 1911"/>
                <a:sym typeface="Goudy Bookletter 1911"/>
              </a:rPr>
              <a:t>Many other existing products would be improved if we could run models that require more computing power than is available.</a:t>
            </a:r>
            <a:endParaRPr sz="1800">
              <a:latin typeface="Goudy Bookletter 1911"/>
              <a:ea typeface="Goudy Bookletter 1911"/>
              <a:cs typeface="Goudy Bookletter 1911"/>
              <a:sym typeface="Goudy Bookletter 1911"/>
            </a:endParaRPr>
          </a:p>
          <a:p>
            <a:pPr marL="457200" lvl="0" indent="-342900" algn="l" rtl="0">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Cloud, mobile device, or even embedded systems</a:t>
            </a:r>
            <a:endParaRPr sz="1800">
              <a:latin typeface="Goudy Bookletter 1911"/>
              <a:ea typeface="Goudy Bookletter 1911"/>
              <a:cs typeface="Goudy Bookletter 1911"/>
              <a:sym typeface="Goudy Bookletter 1911"/>
            </a:endParaRPr>
          </a:p>
        </p:txBody>
      </p:sp>
      <p:sp>
        <p:nvSpPr>
          <p:cNvPr id="2" name="Slide Number Placeholder 1">
            <a:extLst>
              <a:ext uri="{FF2B5EF4-FFF2-40B4-BE49-F238E27FC236}">
                <a16:creationId xmlns:a16="http://schemas.microsoft.com/office/drawing/2014/main" id="{028FBB66-77DE-774B-B128-32FA52275E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a:t>
            </a:fld>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Goudy Bookletter 1911"/>
                <a:ea typeface="Goudy Bookletter 1911"/>
                <a:cs typeface="Goudy Bookletter 1911"/>
                <a:sym typeface="Goudy Bookletter 1911"/>
              </a:rPr>
              <a:t>Speech Recognition Example</a:t>
            </a:r>
            <a:endParaRPr sz="3000">
              <a:latin typeface="Goudy Bookletter 1911"/>
              <a:ea typeface="Goudy Bookletter 1911"/>
              <a:cs typeface="Goudy Bookletter 1911"/>
              <a:sym typeface="Goudy Bookletter 1911"/>
            </a:endParaRPr>
          </a:p>
        </p:txBody>
      </p:sp>
      <p:sp>
        <p:nvSpPr>
          <p:cNvPr id="363" name="Google Shape;363;p36"/>
          <p:cNvSpPr txBox="1">
            <a:spLocks noGrp="1"/>
          </p:cNvSpPr>
          <p:nvPr>
            <p:ph type="body" idx="1"/>
          </p:nvPr>
        </p:nvSpPr>
        <p:spPr>
          <a:xfrm>
            <a:off x="588300" y="1369125"/>
            <a:ext cx="8135400" cy="323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Goudy Bookletter 1911"/>
                <a:ea typeface="Goudy Bookletter 1911"/>
                <a:cs typeface="Goudy Bookletter 1911"/>
                <a:sym typeface="Goudy Bookletter 1911"/>
              </a:rPr>
              <a:t>After heroic efforts, a team at Google was recently able to squeeze server-quality transcription onto local compute on Pixel phones.</a:t>
            </a:r>
            <a:endParaRPr sz="18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800">
                <a:latin typeface="Goudy Bookletter 1911"/>
                <a:ea typeface="Goudy Bookletter 1911"/>
                <a:cs typeface="Goudy Bookletter 1911"/>
                <a:sym typeface="Goudy Bookletter 1911"/>
              </a:rPr>
              <a:t>The model itself is comparatively small too, at just 80 MB.</a:t>
            </a:r>
            <a:endParaRPr sz="18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800">
                <a:latin typeface="Goudy Bookletter 1911"/>
                <a:ea typeface="Goudy Bookletter 1911"/>
                <a:cs typeface="Goudy Bookletter 1911"/>
                <a:sym typeface="Goudy Bookletter 1911"/>
              </a:rPr>
              <a:t>This network is pushing the limits of what a modern application processor on a mobile device can manage.</a:t>
            </a:r>
            <a:endParaRPr sz="1800">
              <a:latin typeface="Goudy Bookletter 1911"/>
              <a:ea typeface="Goudy Bookletter 1911"/>
              <a:cs typeface="Goudy Bookletter 1911"/>
              <a:sym typeface="Goudy Bookletter 1911"/>
            </a:endParaRPr>
          </a:p>
          <a:p>
            <a:pPr marL="0" lvl="0" indent="0" algn="l" rtl="0">
              <a:spcBef>
                <a:spcPts val="1600"/>
              </a:spcBef>
              <a:spcAft>
                <a:spcPts val="1600"/>
              </a:spcAft>
              <a:buNone/>
            </a:pPr>
            <a:r>
              <a:rPr lang="en-GB" sz="1800">
                <a:latin typeface="Goudy Bookletter 1911"/>
                <a:ea typeface="Goudy Bookletter 1911"/>
                <a:cs typeface="Goudy Bookletter 1911"/>
                <a:sym typeface="Goudy Bookletter 1911"/>
              </a:rPr>
              <a:t>That means if we could offer the same level of raw compute in a chip for lower energy and a cheaper price, this sort of general speech recognition could be added to almost any product</a:t>
            </a:r>
            <a:endParaRPr sz="1800">
              <a:latin typeface="Goudy Bookletter 1911"/>
              <a:ea typeface="Goudy Bookletter 1911"/>
              <a:cs typeface="Goudy Bookletter 1911"/>
              <a:sym typeface="Goudy Bookletter 1911"/>
            </a:endParaRPr>
          </a:p>
        </p:txBody>
      </p:sp>
      <p:sp>
        <p:nvSpPr>
          <p:cNvPr id="364" name="Google Shape;364;p36"/>
          <p:cNvSpPr txBox="1"/>
          <p:nvPr/>
        </p:nvSpPr>
        <p:spPr>
          <a:xfrm>
            <a:off x="0" y="4770047"/>
            <a:ext cx="8421300" cy="4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dirty="0">
                <a:solidFill>
                  <a:schemeClr val="lt1"/>
                </a:solidFill>
                <a:latin typeface="Goudy Old Style" panose="02020502050305020303" pitchFamily="18" charset="77"/>
              </a:rPr>
              <a:t>https://</a:t>
            </a:r>
            <a:r>
              <a:rPr lang="en-GB" sz="1000" dirty="0" err="1">
                <a:solidFill>
                  <a:schemeClr val="lt1"/>
                </a:solidFill>
                <a:latin typeface="Goudy Old Style" panose="02020502050305020303" pitchFamily="18" charset="77"/>
              </a:rPr>
              <a:t>ai.googleblog.com</a:t>
            </a:r>
            <a:r>
              <a:rPr lang="en-GB" sz="1000" dirty="0">
                <a:solidFill>
                  <a:schemeClr val="lt1"/>
                </a:solidFill>
                <a:latin typeface="Goudy Old Style" panose="02020502050305020303" pitchFamily="18" charset="77"/>
              </a:rPr>
              <a:t>/2019/03/an-all-neural-on-device-</a:t>
            </a:r>
            <a:r>
              <a:rPr lang="en-GB" sz="1000" dirty="0" err="1">
                <a:solidFill>
                  <a:schemeClr val="lt1"/>
                </a:solidFill>
                <a:latin typeface="Goudy Old Style" panose="02020502050305020303" pitchFamily="18" charset="77"/>
              </a:rPr>
              <a:t>speech.html</a:t>
            </a:r>
            <a:endParaRPr sz="1000" dirty="0">
              <a:solidFill>
                <a:schemeClr val="lt1"/>
              </a:solidFill>
              <a:latin typeface="Goudy Old Style" panose="02020502050305020303" pitchFamily="18" charset="77"/>
            </a:endParaRPr>
          </a:p>
        </p:txBody>
      </p:sp>
      <p:sp>
        <p:nvSpPr>
          <p:cNvPr id="365" name="Google Shape;365;p36"/>
          <p:cNvSpPr txBox="1"/>
          <p:nvPr/>
        </p:nvSpPr>
        <p:spPr>
          <a:xfrm>
            <a:off x="6068100" y="4760739"/>
            <a:ext cx="3075900" cy="4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dirty="0">
                <a:solidFill>
                  <a:schemeClr val="lt1"/>
                </a:solidFill>
                <a:latin typeface="Times New Roman" panose="02020603050405020304" pitchFamily="18" charset="0"/>
                <a:cs typeface="Times New Roman" panose="02020603050405020304" pitchFamily="18" charset="0"/>
              </a:rPr>
              <a:t>https://</a:t>
            </a:r>
            <a:r>
              <a:rPr lang="en-GB" sz="1050" dirty="0" err="1">
                <a:solidFill>
                  <a:schemeClr val="lt1"/>
                </a:solidFill>
                <a:latin typeface="Times New Roman" panose="02020603050405020304" pitchFamily="18" charset="0"/>
                <a:cs typeface="Times New Roman" panose="02020603050405020304" pitchFamily="18" charset="0"/>
              </a:rPr>
              <a:t>petewarden.com</a:t>
            </a:r>
            <a:endParaRPr sz="1050" dirty="0">
              <a:solidFill>
                <a:schemeClr val="lt1"/>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0D5BDAAA-31DE-784F-969B-56F8D52A3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Goudy Bookletter 1911"/>
                <a:ea typeface="Goudy Bookletter 1911"/>
                <a:cs typeface="Goudy Bookletter 1911"/>
                <a:sym typeface="Goudy Bookletter 1911"/>
              </a:rPr>
              <a:t>Running Additional Neural Networks to Improve the Overall Accuracy</a:t>
            </a:r>
            <a:endParaRPr>
              <a:latin typeface="Goudy Bookletter 1911"/>
              <a:ea typeface="Goudy Bookletter 1911"/>
              <a:cs typeface="Goudy Bookletter 1911"/>
              <a:sym typeface="Goudy Bookletter 1911"/>
            </a:endParaRPr>
          </a:p>
        </p:txBody>
      </p:sp>
      <p:sp>
        <p:nvSpPr>
          <p:cNvPr id="371" name="Google Shape;371;p37"/>
          <p:cNvSpPr txBox="1">
            <a:spLocks noGrp="1"/>
          </p:cNvSpPr>
          <p:nvPr>
            <p:ph type="body" idx="1"/>
          </p:nvPr>
        </p:nvSpPr>
        <p:spPr>
          <a:xfrm>
            <a:off x="470700" y="1307850"/>
            <a:ext cx="8202600" cy="3256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800">
                <a:latin typeface="Goudy Bookletter 1911"/>
                <a:ea typeface="Goudy Bookletter 1911"/>
                <a:cs typeface="Goudy Bookletter 1911"/>
                <a:sym typeface="Goudy Bookletter 1911"/>
              </a:rPr>
              <a:t>Cocktail party effect: </a:t>
            </a:r>
            <a:endParaRPr sz="1800">
              <a:latin typeface="Goudy Bookletter 1911"/>
              <a:ea typeface="Goudy Bookletter 1911"/>
              <a:cs typeface="Goudy Bookletter 1911"/>
              <a:sym typeface="Goudy Bookletter 1911"/>
            </a:endParaRPr>
          </a:p>
          <a:p>
            <a:pPr marL="457200" lvl="0" indent="-342900" algn="l" rtl="0">
              <a:lnSpc>
                <a:spcPct val="100000"/>
              </a:lnSpc>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“Looking to Listen at the Cocktail Party”, in SIGGRAPH 2018.</a:t>
            </a:r>
            <a:endParaRPr sz="1800">
              <a:latin typeface="Goudy Bookletter 1911"/>
              <a:ea typeface="Goudy Bookletter 1911"/>
              <a:cs typeface="Goudy Bookletter 1911"/>
              <a:sym typeface="Goudy Bookletter 1911"/>
            </a:endParaRPr>
          </a:p>
          <a:p>
            <a:pPr marL="457200" lvl="0" indent="-342900" algn="l" rtl="0">
              <a:lnSpc>
                <a:spcPct val="10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Can get even more context from visual sensors by looking at things like gaze direction, which, again, require more deep learning models to calculate.</a:t>
            </a:r>
            <a:endParaRPr sz="18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800">
                <a:latin typeface="Goudy Bookletter 1911"/>
                <a:ea typeface="Goudy Bookletter 1911"/>
                <a:cs typeface="Goudy Bookletter 1911"/>
                <a:sym typeface="Goudy Bookletter 1911"/>
              </a:rPr>
              <a:t>Improvements in latency and energy usage when running networks would translate directly into new or enhanced user experiences.</a:t>
            </a:r>
            <a:endParaRPr sz="1800">
              <a:latin typeface="Goudy Bookletter 1911"/>
              <a:ea typeface="Goudy Bookletter 1911"/>
              <a:cs typeface="Goudy Bookletter 1911"/>
              <a:sym typeface="Goudy Bookletter 1911"/>
            </a:endParaRPr>
          </a:p>
          <a:p>
            <a:pPr marL="0" lvl="0" indent="0" algn="l" rtl="0">
              <a:lnSpc>
                <a:spcPct val="100000"/>
              </a:lnSpc>
              <a:spcBef>
                <a:spcPts val="1600"/>
              </a:spcBef>
              <a:spcAft>
                <a:spcPts val="0"/>
              </a:spcAft>
              <a:buNone/>
            </a:pPr>
            <a:r>
              <a:rPr lang="en-GB" sz="1800">
                <a:latin typeface="Goudy Bookletter 1911"/>
                <a:ea typeface="Goudy Bookletter 1911"/>
                <a:cs typeface="Goudy Bookletter 1911"/>
                <a:sym typeface="Goudy Bookletter 1911"/>
              </a:rPr>
              <a:t>By looking at a time profile of these networks we see almost all the time is going into multiply-adds.</a:t>
            </a:r>
            <a:endParaRPr sz="1800">
              <a:latin typeface="Goudy Bookletter 1911"/>
              <a:ea typeface="Goudy Bookletter 1911"/>
              <a:cs typeface="Goudy Bookletter 1911"/>
              <a:sym typeface="Goudy Bookletter 1911"/>
            </a:endParaRPr>
          </a:p>
          <a:p>
            <a:pPr marL="457200" lvl="0" indent="-342900" algn="l" rtl="0">
              <a:lnSpc>
                <a:spcPct val="100000"/>
              </a:lnSpc>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Improving  HW improves its ability to run the arithmetic primitives efficiently.</a:t>
            </a:r>
            <a:endParaRPr sz="1800">
              <a:latin typeface="Goudy Bookletter 1911"/>
              <a:ea typeface="Goudy Bookletter 1911"/>
              <a:cs typeface="Goudy Bookletter 1911"/>
              <a:sym typeface="Goudy Bookletter 1911"/>
            </a:endParaRPr>
          </a:p>
        </p:txBody>
      </p:sp>
      <p:sp>
        <p:nvSpPr>
          <p:cNvPr id="372" name="Google Shape;372;p37"/>
          <p:cNvSpPr txBox="1"/>
          <p:nvPr/>
        </p:nvSpPr>
        <p:spPr>
          <a:xfrm>
            <a:off x="0" y="4860017"/>
            <a:ext cx="7429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dirty="0">
                <a:solidFill>
                  <a:schemeClr val="lt1"/>
                </a:solidFill>
                <a:latin typeface="Times New Roman" panose="02020603050405020304" pitchFamily="18" charset="0"/>
                <a:cs typeface="Times New Roman" panose="02020603050405020304" pitchFamily="18" charset="0"/>
              </a:rPr>
              <a:t>https://</a:t>
            </a:r>
            <a:r>
              <a:rPr lang="en-GB" sz="1000" dirty="0" err="1">
                <a:solidFill>
                  <a:schemeClr val="lt1"/>
                </a:solidFill>
                <a:latin typeface="Times New Roman" panose="02020603050405020304" pitchFamily="18" charset="0"/>
                <a:cs typeface="Times New Roman" panose="02020603050405020304" pitchFamily="18" charset="0"/>
              </a:rPr>
              <a:t>ai.googleblog.com</a:t>
            </a:r>
            <a:r>
              <a:rPr lang="en-GB" sz="1000" dirty="0">
                <a:solidFill>
                  <a:schemeClr val="lt1"/>
                </a:solidFill>
                <a:latin typeface="Times New Roman" panose="02020603050405020304" pitchFamily="18" charset="0"/>
                <a:cs typeface="Times New Roman" panose="02020603050405020304" pitchFamily="18" charset="0"/>
              </a:rPr>
              <a:t>/2018/04/looking-to-listen-audio-visual-</a:t>
            </a:r>
            <a:r>
              <a:rPr lang="en-GB" sz="1000" dirty="0" err="1">
                <a:solidFill>
                  <a:schemeClr val="lt1"/>
                </a:solidFill>
                <a:latin typeface="Times New Roman" panose="02020603050405020304" pitchFamily="18" charset="0"/>
                <a:cs typeface="Times New Roman" panose="02020603050405020304" pitchFamily="18" charset="0"/>
              </a:rPr>
              <a:t>speech.html</a:t>
            </a:r>
            <a:endParaRPr sz="1000" dirty="0">
              <a:solidFill>
                <a:schemeClr val="lt1"/>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BA6E4F23-7380-7E44-A088-9C45E23E7E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Goudy Bookletter 1911"/>
                <a:ea typeface="Goudy Bookletter 1911"/>
                <a:cs typeface="Goudy Bookletter 1911"/>
                <a:sym typeface="Goudy Bookletter 1911"/>
              </a:rPr>
              <a:t>The Biggest Need Over Next Few Years...</a:t>
            </a:r>
            <a:endParaRPr sz="3000">
              <a:latin typeface="Goudy Bookletter 1911"/>
              <a:ea typeface="Goudy Bookletter 1911"/>
              <a:cs typeface="Goudy Bookletter 1911"/>
              <a:sym typeface="Goudy Bookletter 1911"/>
            </a:endParaRPr>
          </a:p>
        </p:txBody>
      </p:sp>
      <p:sp>
        <p:nvSpPr>
          <p:cNvPr id="378" name="Google Shape;378;p38"/>
          <p:cNvSpPr txBox="1">
            <a:spLocks noGrp="1"/>
          </p:cNvSpPr>
          <p:nvPr>
            <p:ph type="body" idx="1"/>
          </p:nvPr>
        </p:nvSpPr>
        <p:spPr>
          <a:xfrm>
            <a:off x="1052550" y="1550750"/>
            <a:ext cx="7038900" cy="2911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20000"/>
              <a:t>?</a:t>
            </a:r>
            <a:endParaRPr sz="20000"/>
          </a:p>
        </p:txBody>
      </p:sp>
      <p:sp>
        <p:nvSpPr>
          <p:cNvPr id="2" name="Slide Number Placeholder 1">
            <a:extLst>
              <a:ext uri="{FF2B5EF4-FFF2-40B4-BE49-F238E27FC236}">
                <a16:creationId xmlns:a16="http://schemas.microsoft.com/office/drawing/2014/main" id="{C10B3C9A-BE8D-7540-8D50-A4A45BD3F2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Goudy Bookletter 1911"/>
                <a:ea typeface="Goudy Bookletter 1911"/>
                <a:cs typeface="Goudy Bookletter 1911"/>
                <a:sym typeface="Goudy Bookletter 1911"/>
              </a:rPr>
              <a:t>The Biggest Need Over Next Few Years...</a:t>
            </a:r>
            <a:endParaRPr sz="3000">
              <a:latin typeface="Goudy Bookletter 1911"/>
              <a:ea typeface="Goudy Bookletter 1911"/>
              <a:cs typeface="Goudy Bookletter 1911"/>
              <a:sym typeface="Goudy Bookletter 1911"/>
            </a:endParaRPr>
          </a:p>
        </p:txBody>
      </p:sp>
      <p:sp>
        <p:nvSpPr>
          <p:cNvPr id="384" name="Google Shape;384;p39"/>
          <p:cNvSpPr txBox="1">
            <a:spLocks noGrp="1"/>
          </p:cNvSpPr>
          <p:nvPr>
            <p:ph type="body" idx="1"/>
          </p:nvPr>
        </p:nvSpPr>
        <p:spPr>
          <a:xfrm>
            <a:off x="255800" y="1218225"/>
            <a:ext cx="8522100" cy="327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Goudy Bookletter 1911"/>
                <a:ea typeface="Goudy Bookletter 1911"/>
                <a:cs typeface="Goudy Bookletter 1911"/>
                <a:sym typeface="Goudy Bookletter 1911"/>
              </a:rPr>
              <a:t>Many believe biggest need over the next few years is for inference hardware, not training.</a:t>
            </a:r>
            <a:endParaRPr sz="18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2000" b="1">
                <a:latin typeface="Goudy Bookletter 1911"/>
                <a:ea typeface="Goudy Bookletter 1911"/>
                <a:cs typeface="Goudy Bookletter 1911"/>
                <a:sym typeface="Goudy Bookletter 1911"/>
              </a:rPr>
              <a:t>“Training scales with the number of researchers, inference scales with the number of applications times the number of users“.</a:t>
            </a:r>
            <a:endParaRPr sz="2000" b="1">
              <a:latin typeface="Goudy Bookletter 1911"/>
              <a:ea typeface="Goudy Bookletter 1911"/>
              <a:cs typeface="Goudy Bookletter 1911"/>
              <a:sym typeface="Goudy Bookletter 1911"/>
            </a:endParaRPr>
          </a:p>
          <a:p>
            <a:pPr marL="0" lvl="0" indent="0" algn="l" rtl="0">
              <a:lnSpc>
                <a:spcPct val="100000"/>
              </a:lnSpc>
              <a:spcBef>
                <a:spcPts val="1600"/>
              </a:spcBef>
              <a:spcAft>
                <a:spcPts val="0"/>
              </a:spcAft>
              <a:buNone/>
            </a:pPr>
            <a:r>
              <a:rPr lang="en-GB" sz="1800">
                <a:latin typeface="Goudy Bookletter 1911"/>
                <a:ea typeface="Goudy Bookletter 1911"/>
                <a:cs typeface="Goudy Bookletter 1911"/>
                <a:sym typeface="Goudy Bookletter 1911"/>
              </a:rPr>
              <a:t>Popular applications have hundreds of millions of users:</a:t>
            </a:r>
            <a:endParaRPr sz="1800">
              <a:latin typeface="Goudy Bookletter 1911"/>
              <a:ea typeface="Goudy Bookletter 1911"/>
              <a:cs typeface="Goudy Bookletter 1911"/>
              <a:sym typeface="Goudy Bookletter 1911"/>
            </a:endParaRPr>
          </a:p>
          <a:p>
            <a:pPr marL="457200" lvl="0" indent="-342900" algn="l" rtl="0">
              <a:lnSpc>
                <a:spcPct val="100000"/>
              </a:lnSpc>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Each application can require many models</a:t>
            </a:r>
            <a:endParaRPr sz="1800">
              <a:latin typeface="Goudy Bookletter 1911"/>
              <a:ea typeface="Goudy Bookletter 1911"/>
              <a:cs typeface="Goudy Bookletter 1911"/>
              <a:sym typeface="Goudy Bookletter 1911"/>
            </a:endParaRPr>
          </a:p>
          <a:p>
            <a:pPr marL="457200" lvl="0" indent="-342900" algn="l" rtl="0">
              <a:lnSpc>
                <a:spcPct val="10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Therefore, scale of inference calculations can easily grow much faster.</a:t>
            </a:r>
            <a:endParaRPr sz="1800">
              <a:latin typeface="Goudy Bookletter 1911"/>
              <a:ea typeface="Goudy Bookletter 1911"/>
              <a:cs typeface="Goudy Bookletter 1911"/>
              <a:sym typeface="Goudy Bookletter 1911"/>
            </a:endParaRPr>
          </a:p>
          <a:p>
            <a:pPr marL="0" lvl="0" indent="0" algn="l" rtl="0">
              <a:lnSpc>
                <a:spcPct val="100000"/>
              </a:lnSpc>
              <a:spcBef>
                <a:spcPts val="1600"/>
              </a:spcBef>
              <a:spcAft>
                <a:spcPts val="0"/>
              </a:spcAft>
              <a:buNone/>
            </a:pPr>
            <a:r>
              <a:rPr lang="en-GB" sz="1800">
                <a:latin typeface="Goudy Bookletter 1911"/>
                <a:ea typeface="Goudy Bookletter 1911"/>
                <a:cs typeface="Goudy Bookletter 1911"/>
                <a:sym typeface="Goudy Bookletter 1911"/>
              </a:rPr>
              <a:t>Even cloud applications have compute budgets driven by economic costs of running servers.</a:t>
            </a:r>
            <a:endParaRPr sz="1800">
              <a:latin typeface="Goudy Bookletter 1911"/>
              <a:ea typeface="Goudy Bookletter 1911"/>
              <a:cs typeface="Goudy Bookletter 1911"/>
              <a:sym typeface="Goudy Bookletter 1911"/>
            </a:endParaRPr>
          </a:p>
          <a:p>
            <a:pPr marL="0" lvl="0" indent="0" algn="l" rtl="0">
              <a:lnSpc>
                <a:spcPct val="100000"/>
              </a:lnSpc>
              <a:spcBef>
                <a:spcPts val="1600"/>
              </a:spcBef>
              <a:spcAft>
                <a:spcPts val="1600"/>
              </a:spcAft>
              <a:buNone/>
            </a:pPr>
            <a:r>
              <a:rPr lang="en-GB" sz="1800">
                <a:latin typeface="Goudy Bookletter 1911"/>
                <a:ea typeface="Goudy Bookletter 1911"/>
                <a:cs typeface="Goudy Bookletter 1911"/>
                <a:sym typeface="Goudy Bookletter 1911"/>
              </a:rPr>
              <a:t>Other devices usually have hard limits on the resources available.</a:t>
            </a:r>
            <a:endParaRPr sz="1800">
              <a:latin typeface="Goudy Bookletter 1911"/>
              <a:ea typeface="Goudy Bookletter 1911"/>
              <a:cs typeface="Goudy Bookletter 1911"/>
              <a:sym typeface="Goudy Bookletter 1911"/>
            </a:endParaRPr>
          </a:p>
        </p:txBody>
      </p:sp>
      <p:sp>
        <p:nvSpPr>
          <p:cNvPr id="385" name="Google Shape;385;p39"/>
          <p:cNvSpPr txBox="1"/>
          <p:nvPr/>
        </p:nvSpPr>
        <p:spPr>
          <a:xfrm>
            <a:off x="0" y="4795850"/>
            <a:ext cx="91440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dirty="0">
                <a:solidFill>
                  <a:schemeClr val="lt1"/>
                </a:solidFill>
                <a:latin typeface="Times New Roman"/>
                <a:ea typeface="Times New Roman"/>
                <a:cs typeface="Times New Roman"/>
                <a:sym typeface="Times New Roman"/>
              </a:rPr>
              <a:t>https://</a:t>
            </a:r>
            <a:r>
              <a:rPr lang="en-GB" sz="1000" dirty="0" err="1">
                <a:solidFill>
                  <a:schemeClr val="lt1"/>
                </a:solidFill>
                <a:latin typeface="Times New Roman"/>
                <a:ea typeface="Times New Roman"/>
                <a:cs typeface="Times New Roman"/>
                <a:sym typeface="Times New Roman"/>
              </a:rPr>
              <a:t>petewarden.com</a:t>
            </a:r>
            <a:r>
              <a:rPr lang="en-GB" sz="1000" dirty="0">
                <a:solidFill>
                  <a:schemeClr val="lt1"/>
                </a:solidFill>
                <a:latin typeface="Times New Roman"/>
                <a:ea typeface="Times New Roman"/>
                <a:cs typeface="Times New Roman"/>
                <a:sym typeface="Times New Roman"/>
              </a:rPr>
              <a:t>/2019/04/14/what-machine-learning-needs-from-hardware/</a:t>
            </a:r>
            <a:endParaRPr sz="1000" dirty="0">
              <a:solidFill>
                <a:schemeClr val="lt1"/>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176064ED-4E62-5C45-BB73-4B6092195B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23</a:t>
            </a:fld>
            <a:endParaRPr 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Goudy Bookletter 1911"/>
                <a:ea typeface="Goudy Bookletter 1911"/>
                <a:cs typeface="Goudy Bookletter 1911"/>
                <a:sym typeface="Goudy Bookletter 1911"/>
              </a:rPr>
              <a:t>Hardware Acceleration</a:t>
            </a:r>
            <a:endParaRPr sz="3000">
              <a:latin typeface="Goudy Bookletter 1911"/>
              <a:ea typeface="Goudy Bookletter 1911"/>
              <a:cs typeface="Goudy Bookletter 1911"/>
              <a:sym typeface="Goudy Bookletter 1911"/>
            </a:endParaRPr>
          </a:p>
        </p:txBody>
      </p:sp>
      <p:sp>
        <p:nvSpPr>
          <p:cNvPr id="391" name="Google Shape;391;p40"/>
          <p:cNvSpPr txBox="1">
            <a:spLocks noGrp="1"/>
          </p:cNvSpPr>
          <p:nvPr>
            <p:ph type="body" idx="1"/>
          </p:nvPr>
        </p:nvSpPr>
        <p:spPr>
          <a:xfrm>
            <a:off x="310950" y="1307850"/>
            <a:ext cx="8522100" cy="327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Goudy Bookletter 1911"/>
                <a:ea typeface="Goudy Bookletter 1911"/>
                <a:cs typeface="Goudy Bookletter 1911"/>
                <a:sym typeface="Goudy Bookletter 1911"/>
              </a:rPr>
              <a:t>Some existing ML workloads, almost all of the time goes into just a few operations, and so design an accelerator that speeds up those critical-path ops.</a:t>
            </a:r>
            <a:endParaRPr sz="1800">
              <a:latin typeface="Goudy Bookletter 1911"/>
              <a:ea typeface="Goudy Bookletter 1911"/>
              <a:cs typeface="Goudy Bookletter 1911"/>
              <a:sym typeface="Goudy Bookletter 1911"/>
            </a:endParaRPr>
          </a:p>
          <a:p>
            <a:pPr marL="0" lvl="0" indent="0" algn="l" rtl="0">
              <a:lnSpc>
                <a:spcPct val="100000"/>
              </a:lnSpc>
              <a:spcBef>
                <a:spcPts val="1600"/>
              </a:spcBef>
              <a:spcAft>
                <a:spcPts val="0"/>
              </a:spcAft>
              <a:buNone/>
            </a:pPr>
            <a:r>
              <a:rPr lang="en-GB" sz="1800">
                <a:latin typeface="Goudy Bookletter 1911"/>
                <a:ea typeface="Goudy Bookletter 1911"/>
                <a:cs typeface="Goudy Bookletter 1911"/>
                <a:sym typeface="Goudy Bookletter 1911"/>
              </a:rPr>
              <a:t>Sometimes when an accelerator like that is integrated into a full system it often fails to fulfill its potential.</a:t>
            </a:r>
            <a:endParaRPr sz="1800">
              <a:latin typeface="Goudy Bookletter 1911"/>
              <a:ea typeface="Goudy Bookletter 1911"/>
              <a:cs typeface="Goudy Bookletter 1911"/>
              <a:sym typeface="Goudy Bookletter 1911"/>
            </a:endParaRPr>
          </a:p>
          <a:p>
            <a:pPr marL="457200" lvl="0" indent="-342900" algn="l" rtl="0">
              <a:lnSpc>
                <a:spcPct val="100000"/>
              </a:lnSpc>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Even though most of compute for almost all models does go into a handful of common operations, there are hundreds of others that often appear.</a:t>
            </a:r>
            <a:endParaRPr sz="1800">
              <a:latin typeface="Goudy Bookletter 1911"/>
              <a:ea typeface="Goudy Bookletter 1911"/>
              <a:cs typeface="Goudy Bookletter 1911"/>
              <a:sym typeface="Goudy Bookletter 1911"/>
            </a:endParaRPr>
          </a:p>
          <a:p>
            <a:pPr marL="0" lvl="0" indent="0" algn="l" rtl="0">
              <a:lnSpc>
                <a:spcPct val="100000"/>
              </a:lnSpc>
              <a:spcBef>
                <a:spcPts val="1600"/>
              </a:spcBef>
              <a:spcAft>
                <a:spcPts val="0"/>
              </a:spcAft>
              <a:buNone/>
            </a:pPr>
            <a:r>
              <a:rPr lang="en-GB" sz="1800">
                <a:latin typeface="Goudy Bookletter 1911"/>
                <a:ea typeface="Goudy Bookletter 1911"/>
                <a:cs typeface="Goudy Bookletter 1911"/>
                <a:sym typeface="Goudy Bookletter 1911"/>
              </a:rPr>
              <a:t>For Example: If accelerator is across a system bus from the main CPU this can involve a lot of latency as the two processors have to communicate and synchronize with each other.</a:t>
            </a:r>
            <a:endParaRPr sz="1800">
              <a:latin typeface="Goudy Bookletter 1911"/>
              <a:ea typeface="Goudy Bookletter 1911"/>
              <a:cs typeface="Goudy Bookletter 1911"/>
              <a:sym typeface="Goudy Bookletter 1911"/>
            </a:endParaRPr>
          </a:p>
          <a:p>
            <a:pPr marL="457200" lvl="0" indent="-342900" algn="l" rtl="0">
              <a:lnSpc>
                <a:spcPct val="100000"/>
              </a:lnSpc>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Latency can cancel out any speed advantages from using accelerator in the first place.</a:t>
            </a:r>
            <a:endParaRPr sz="1800">
              <a:latin typeface="Goudy Bookletter 1911"/>
              <a:ea typeface="Goudy Bookletter 1911"/>
              <a:cs typeface="Goudy Bookletter 1911"/>
              <a:sym typeface="Goudy Bookletter 1911"/>
            </a:endParaRPr>
          </a:p>
          <a:p>
            <a:pPr marL="0" lvl="0" indent="0" algn="l" rtl="0">
              <a:spcBef>
                <a:spcPts val="1600"/>
              </a:spcBef>
              <a:spcAft>
                <a:spcPts val="1600"/>
              </a:spcAft>
              <a:buNone/>
            </a:pPr>
            <a:endParaRPr sz="1800">
              <a:latin typeface="Goudy Bookletter 1911"/>
              <a:ea typeface="Goudy Bookletter 1911"/>
              <a:cs typeface="Goudy Bookletter 1911"/>
              <a:sym typeface="Goudy Bookletter 1911"/>
            </a:endParaRPr>
          </a:p>
        </p:txBody>
      </p:sp>
      <p:sp>
        <p:nvSpPr>
          <p:cNvPr id="392" name="Google Shape;392;p40"/>
          <p:cNvSpPr txBox="1"/>
          <p:nvPr/>
        </p:nvSpPr>
        <p:spPr>
          <a:xfrm>
            <a:off x="41350" y="4881500"/>
            <a:ext cx="9059700" cy="2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lt1"/>
                </a:solidFill>
                <a:latin typeface="Times New Roman"/>
                <a:ea typeface="Times New Roman"/>
                <a:cs typeface="Times New Roman"/>
                <a:sym typeface="Times New Roman"/>
              </a:rPr>
              <a:t>https://github.com/tensorflow/tensorflow/blob/master/tensorflow/lite/kernels/detection_postprocess.cc#L365</a:t>
            </a:r>
            <a:endParaRPr sz="1000">
              <a:solidFill>
                <a:schemeClr val="lt1"/>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A5C687F-6210-5747-A2BE-88A3FE0285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24</a:t>
            </a:fld>
            <a:endParaRPr 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Goudy Bookletter 1911"/>
                <a:ea typeface="Goudy Bookletter 1911"/>
                <a:cs typeface="Goudy Bookletter 1911"/>
                <a:sym typeface="Goudy Bookletter 1911"/>
              </a:rPr>
              <a:t>Hardware Acceleration</a:t>
            </a:r>
            <a:endParaRPr sz="3000">
              <a:latin typeface="Goudy Bookletter 1911"/>
              <a:ea typeface="Goudy Bookletter 1911"/>
              <a:cs typeface="Goudy Bookletter 1911"/>
              <a:sym typeface="Goudy Bookletter 1911"/>
            </a:endParaRPr>
          </a:p>
        </p:txBody>
      </p:sp>
      <p:sp>
        <p:nvSpPr>
          <p:cNvPr id="398" name="Google Shape;398;p41"/>
          <p:cNvSpPr txBox="1">
            <a:spLocks noGrp="1"/>
          </p:cNvSpPr>
          <p:nvPr>
            <p:ph type="body" idx="1"/>
          </p:nvPr>
        </p:nvSpPr>
        <p:spPr>
          <a:xfrm>
            <a:off x="310950" y="1307850"/>
            <a:ext cx="8522100" cy="327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Goudy Bookletter 1911"/>
                <a:ea typeface="Goudy Bookletter 1911"/>
                <a:cs typeface="Goudy Bookletter 1911"/>
                <a:sym typeface="Goudy Bookletter 1911"/>
              </a:rPr>
              <a:t>Alternatively, may direct users towards using ‘blessed’ models that will run entirely on accelerator, avoiding any of tricky custom operations.</a:t>
            </a:r>
            <a:endParaRPr sz="1800">
              <a:latin typeface="Goudy Bookletter 1911"/>
              <a:ea typeface="Goudy Bookletter 1911"/>
              <a:cs typeface="Goudy Bookletter 1911"/>
              <a:sym typeface="Goudy Bookletter 1911"/>
            </a:endParaRPr>
          </a:p>
          <a:p>
            <a:pPr marL="457200" lvl="0" indent="-342900" algn="l" rtl="0">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Majority of the product teams are struggling to train their models to accuracy they require for their application.</a:t>
            </a:r>
            <a:endParaRPr sz="1800">
              <a:latin typeface="Goudy Bookletter 1911"/>
              <a:ea typeface="Goudy Bookletter 1911"/>
              <a:cs typeface="Goudy Bookletter 1911"/>
              <a:sym typeface="Goudy Bookletter 1911"/>
            </a:endParaRPr>
          </a:p>
          <a:p>
            <a:pPr marL="457200" lvl="0" indent="-342900" algn="l" rtl="0">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It makes R&amp;DS to switch to a new model and figure out how to achieve similar results within tighter constraints.</a:t>
            </a:r>
            <a:endParaRPr sz="1800">
              <a:latin typeface="Goudy Bookletter 1911"/>
              <a:ea typeface="Goudy Bookletter 1911"/>
              <a:cs typeface="Goudy Bookletter 1911"/>
              <a:sym typeface="Goudy Bookletter 1911"/>
            </a:endParaRPr>
          </a:p>
          <a:p>
            <a:pPr marL="0" lvl="0" indent="0" algn="l" rtl="0">
              <a:spcBef>
                <a:spcPts val="1600"/>
              </a:spcBef>
              <a:spcAft>
                <a:spcPts val="1600"/>
              </a:spcAft>
              <a:buNone/>
            </a:pPr>
            <a:endParaRPr sz="1800">
              <a:latin typeface="Goudy Bookletter 1911"/>
              <a:ea typeface="Goudy Bookletter 1911"/>
              <a:cs typeface="Goudy Bookletter 1911"/>
              <a:sym typeface="Goudy Bookletter 1911"/>
            </a:endParaRPr>
          </a:p>
        </p:txBody>
      </p:sp>
      <p:sp>
        <p:nvSpPr>
          <p:cNvPr id="399" name="Google Shape;399;p41"/>
          <p:cNvSpPr txBox="1"/>
          <p:nvPr/>
        </p:nvSpPr>
        <p:spPr>
          <a:xfrm>
            <a:off x="0" y="4795850"/>
            <a:ext cx="91440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lt1"/>
                </a:solidFill>
                <a:latin typeface="Times New Roman"/>
                <a:ea typeface="Times New Roman"/>
                <a:cs typeface="Times New Roman"/>
                <a:sym typeface="Times New Roman"/>
              </a:rPr>
              <a:t>https://petewarden.com/2019/04/14/what-machine-learning-needs-from-hardware/</a:t>
            </a:r>
            <a:endParaRPr sz="1000">
              <a:solidFill>
                <a:schemeClr val="lt1"/>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17DD42D8-0223-4C47-AB67-B5B398BFCC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25</a:t>
            </a:fld>
            <a:endParaRPr lang="en-GB"/>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Goudy Bookletter 1911"/>
                <a:ea typeface="Goudy Bookletter 1911"/>
                <a:cs typeface="Goudy Bookletter 1911"/>
                <a:sym typeface="Goudy Bookletter 1911"/>
              </a:rPr>
              <a:t>TensorFlow Lite for Microcontrollers</a:t>
            </a:r>
            <a:endParaRPr sz="3000">
              <a:latin typeface="Goudy Bookletter 1911"/>
              <a:ea typeface="Goudy Bookletter 1911"/>
              <a:cs typeface="Goudy Bookletter 1911"/>
              <a:sym typeface="Goudy Bookletter 1911"/>
            </a:endParaRPr>
          </a:p>
        </p:txBody>
      </p:sp>
      <p:sp>
        <p:nvSpPr>
          <p:cNvPr id="405" name="Google Shape;405;p42"/>
          <p:cNvSpPr txBox="1">
            <a:spLocks noGrp="1"/>
          </p:cNvSpPr>
          <p:nvPr>
            <p:ph type="body" idx="1"/>
          </p:nvPr>
        </p:nvSpPr>
        <p:spPr>
          <a:xfrm>
            <a:off x="310950" y="1307850"/>
            <a:ext cx="8522100" cy="327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Goudy Bookletter 1911"/>
                <a:ea typeface="Goudy Bookletter 1911"/>
                <a:cs typeface="Goudy Bookletter 1911"/>
                <a:sym typeface="Goudy Bookletter 1911"/>
              </a:rPr>
              <a:t>Dependency-free reference implementations in TensorFlow Lite</a:t>
            </a:r>
            <a:endParaRPr sz="18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800">
                <a:latin typeface="Goudy Bookletter 1911"/>
                <a:ea typeface="Goudy Bookletter 1911"/>
                <a:cs typeface="Goudy Bookletter 1911"/>
                <a:sym typeface="Goudy Bookletter 1911"/>
              </a:rPr>
              <a:t>An experimental port of TensorFlow Lite aimed at micro controllers and other devices with only kilobytes of memory.</a:t>
            </a:r>
            <a:endParaRPr sz="18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800">
                <a:latin typeface="Goudy Bookletter 1911"/>
                <a:ea typeface="Goudy Bookletter 1911"/>
                <a:cs typeface="Goudy Bookletter 1911"/>
                <a:sym typeface="Goudy Bookletter 1911"/>
              </a:rPr>
              <a:t>Initially aimed at MCUs and embedded systems.</a:t>
            </a:r>
            <a:endParaRPr sz="18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800">
                <a:latin typeface="Goudy Bookletter 1911"/>
                <a:ea typeface="Goudy Bookletter 1911"/>
                <a:cs typeface="Goudy Bookletter 1911"/>
                <a:sym typeface="Goudy Bookletter 1911"/>
              </a:rPr>
              <a:t>Can be useful for porting ops to devices like accelerators.</a:t>
            </a:r>
            <a:endParaRPr sz="1800">
              <a:latin typeface="Goudy Bookletter 1911"/>
              <a:ea typeface="Goudy Bookletter 1911"/>
              <a:cs typeface="Goudy Bookletter 1911"/>
              <a:sym typeface="Goudy Bookletter 1911"/>
            </a:endParaRPr>
          </a:p>
          <a:p>
            <a:pPr marL="457200" lvl="0" indent="-342900" algn="l" rtl="0">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Custom operations almost always involve much less compute than core accelerated ops.</a:t>
            </a:r>
            <a:endParaRPr sz="1800">
              <a:latin typeface="Goudy Bookletter 1911"/>
              <a:ea typeface="Goudy Bookletter 1911"/>
              <a:cs typeface="Goudy Bookletter 1911"/>
              <a:sym typeface="Goudy Bookletter 1911"/>
            </a:endParaRPr>
          </a:p>
          <a:p>
            <a:pPr marL="457200" marR="190500" lvl="0" indent="-342900" algn="l" rtl="0">
              <a:lnSpc>
                <a:spcPct val="150000"/>
              </a:lnSpc>
              <a:spcBef>
                <a:spcPts val="0"/>
              </a:spcBef>
              <a:spcAft>
                <a:spcPts val="0"/>
              </a:spcAft>
              <a:buSzPts val="1800"/>
              <a:buFont typeface="Goudy Bookletter 1911"/>
              <a:buChar char="●"/>
            </a:pPr>
            <a:r>
              <a:rPr lang="en-GB" sz="1000">
                <a:solidFill>
                  <a:srgbClr val="666666"/>
                </a:solidFill>
                <a:highlight>
                  <a:srgbClr val="EEEEEE"/>
                </a:highlight>
                <a:latin typeface="Courier New"/>
                <a:ea typeface="Courier New"/>
                <a:cs typeface="Courier New"/>
                <a:sym typeface="Courier New"/>
              </a:rPr>
              <a:t>grep -Ir 'REGISTER_OP("' tensorflow/core | grep -vE '(test)|(contrib)' | wc -l</a:t>
            </a:r>
            <a:endParaRPr sz="1000">
              <a:solidFill>
                <a:srgbClr val="666666"/>
              </a:solidFill>
              <a:highlight>
                <a:srgbClr val="EEEEEE"/>
              </a:highlight>
              <a:latin typeface="Courier New"/>
              <a:ea typeface="Courier New"/>
              <a:cs typeface="Courier New"/>
              <a:sym typeface="Courier New"/>
            </a:endParaRPr>
          </a:p>
          <a:p>
            <a:pPr marL="457200" lvl="0" indent="-342900" algn="l" rtl="0">
              <a:spcBef>
                <a:spcPts val="0"/>
              </a:spcBef>
              <a:spcAft>
                <a:spcPts val="1600"/>
              </a:spcAft>
              <a:buSzPts val="1800"/>
              <a:buFont typeface="Goudy Bookletter 1911"/>
              <a:buChar char="●"/>
            </a:pPr>
            <a:r>
              <a:rPr lang="en-GB" sz="1800">
                <a:latin typeface="Goudy Bookletter 1911"/>
                <a:ea typeface="Goudy Bookletter 1911"/>
                <a:cs typeface="Goudy Bookletter 1911"/>
                <a:sym typeface="Goudy Bookletter 1911"/>
              </a:rPr>
              <a:t>A rough estimate of 1,202 operations in TensorFlow</a:t>
            </a:r>
            <a:endParaRPr sz="1800">
              <a:latin typeface="Goudy Bookletter 1911"/>
              <a:ea typeface="Goudy Bookletter 1911"/>
              <a:cs typeface="Goudy Bookletter 1911"/>
              <a:sym typeface="Goudy Bookletter 1911"/>
            </a:endParaRPr>
          </a:p>
        </p:txBody>
      </p:sp>
      <p:sp>
        <p:nvSpPr>
          <p:cNvPr id="406" name="Google Shape;406;p42"/>
          <p:cNvSpPr txBox="1"/>
          <p:nvPr/>
        </p:nvSpPr>
        <p:spPr>
          <a:xfrm>
            <a:off x="0" y="4795850"/>
            <a:ext cx="91440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dirty="0">
                <a:solidFill>
                  <a:schemeClr val="lt1"/>
                </a:solidFill>
                <a:latin typeface="Times New Roman"/>
                <a:ea typeface="Times New Roman"/>
                <a:cs typeface="Times New Roman"/>
                <a:sym typeface="Times New Roman"/>
              </a:rPr>
              <a:t>https://</a:t>
            </a:r>
            <a:r>
              <a:rPr lang="en-GB" sz="1000" dirty="0" err="1">
                <a:solidFill>
                  <a:schemeClr val="lt1"/>
                </a:solidFill>
                <a:latin typeface="Times New Roman"/>
                <a:ea typeface="Times New Roman"/>
                <a:cs typeface="Times New Roman"/>
                <a:sym typeface="Times New Roman"/>
              </a:rPr>
              <a:t>github.com</a:t>
            </a:r>
            <a:r>
              <a:rPr lang="en-GB" sz="1000" dirty="0">
                <a:solidFill>
                  <a:schemeClr val="lt1"/>
                </a:solidFill>
                <a:latin typeface="Times New Roman"/>
                <a:ea typeface="Times New Roman"/>
                <a:cs typeface="Times New Roman"/>
                <a:sym typeface="Times New Roman"/>
              </a:rPr>
              <a:t>/</a:t>
            </a:r>
            <a:r>
              <a:rPr lang="en-GB" sz="1000" dirty="0" err="1">
                <a:solidFill>
                  <a:schemeClr val="lt1"/>
                </a:solidFill>
                <a:latin typeface="Times New Roman"/>
                <a:ea typeface="Times New Roman"/>
                <a:cs typeface="Times New Roman"/>
                <a:sym typeface="Times New Roman"/>
              </a:rPr>
              <a:t>tensorflow</a:t>
            </a:r>
            <a:r>
              <a:rPr lang="en-GB" sz="1000" dirty="0">
                <a:solidFill>
                  <a:schemeClr val="lt1"/>
                </a:solidFill>
                <a:latin typeface="Times New Roman"/>
                <a:ea typeface="Times New Roman"/>
                <a:cs typeface="Times New Roman"/>
                <a:sym typeface="Times New Roman"/>
              </a:rPr>
              <a:t>/</a:t>
            </a:r>
            <a:r>
              <a:rPr lang="en-GB" sz="1000" dirty="0" err="1">
                <a:solidFill>
                  <a:schemeClr val="lt1"/>
                </a:solidFill>
                <a:latin typeface="Times New Roman"/>
                <a:ea typeface="Times New Roman"/>
                <a:cs typeface="Times New Roman"/>
                <a:sym typeface="Times New Roman"/>
              </a:rPr>
              <a:t>tensorflow</a:t>
            </a:r>
            <a:r>
              <a:rPr lang="en-GB" sz="1000" dirty="0">
                <a:solidFill>
                  <a:schemeClr val="lt1"/>
                </a:solidFill>
                <a:latin typeface="Times New Roman"/>
                <a:ea typeface="Times New Roman"/>
                <a:cs typeface="Times New Roman"/>
                <a:sym typeface="Times New Roman"/>
              </a:rPr>
              <a:t>/tree/master/</a:t>
            </a:r>
            <a:r>
              <a:rPr lang="en-GB" sz="1000" dirty="0" err="1">
                <a:solidFill>
                  <a:schemeClr val="lt1"/>
                </a:solidFill>
                <a:latin typeface="Times New Roman"/>
                <a:ea typeface="Times New Roman"/>
                <a:cs typeface="Times New Roman"/>
                <a:sym typeface="Times New Roman"/>
              </a:rPr>
              <a:t>tensorflow</a:t>
            </a:r>
            <a:r>
              <a:rPr lang="en-GB" sz="1000" dirty="0">
                <a:solidFill>
                  <a:schemeClr val="lt1"/>
                </a:solidFill>
                <a:latin typeface="Times New Roman"/>
                <a:ea typeface="Times New Roman"/>
                <a:cs typeface="Times New Roman"/>
                <a:sym typeface="Times New Roman"/>
              </a:rPr>
              <a:t>/lite/experimental/micro</a:t>
            </a:r>
            <a:endParaRPr sz="1000" dirty="0">
              <a:solidFill>
                <a:schemeClr val="lt1"/>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F92FC3F6-E633-3C49-96F9-66267B8349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a:t>
            </a:fld>
            <a:endParaRPr lang="en-GB"/>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Goudy Bookletter 1911"/>
                <a:ea typeface="Goudy Bookletter 1911"/>
                <a:cs typeface="Goudy Bookletter 1911"/>
                <a:sym typeface="Goudy Bookletter 1911"/>
              </a:rPr>
              <a:t>Low Precision Hardware Computing</a:t>
            </a:r>
            <a:endParaRPr sz="3000">
              <a:latin typeface="Goudy Bookletter 1911"/>
              <a:ea typeface="Goudy Bookletter 1911"/>
              <a:cs typeface="Goudy Bookletter 1911"/>
              <a:sym typeface="Goudy Bookletter 1911"/>
            </a:endParaRPr>
          </a:p>
        </p:txBody>
      </p:sp>
      <p:sp>
        <p:nvSpPr>
          <p:cNvPr id="412" name="Google Shape;412;p43"/>
          <p:cNvSpPr txBox="1">
            <a:spLocks noGrp="1"/>
          </p:cNvSpPr>
          <p:nvPr>
            <p:ph type="body" idx="1"/>
          </p:nvPr>
        </p:nvSpPr>
        <p:spPr>
          <a:xfrm>
            <a:off x="487450" y="1567550"/>
            <a:ext cx="8017800" cy="307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Goudy Bookletter 1911"/>
                <a:ea typeface="Goudy Bookletter 1911"/>
                <a:cs typeface="Goudy Bookletter 1911"/>
                <a:sym typeface="Goudy Bookletter 1911"/>
              </a:rPr>
              <a:t>It is widely accepted that eight bits are enough for running inference on convolutional neural networks.</a:t>
            </a:r>
            <a:endParaRPr sz="18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800">
                <a:latin typeface="Goudy Bookletter 1911"/>
                <a:ea typeface="Goudy Bookletter 1911"/>
                <a:cs typeface="Goudy Bookletter 1911"/>
                <a:sym typeface="Goudy Bookletter 1911"/>
              </a:rPr>
              <a:t>The picture is a bit more complicated for training, and for recurrent networks:</a:t>
            </a:r>
            <a:endParaRPr sz="1800">
              <a:latin typeface="Goudy Bookletter 1911"/>
              <a:ea typeface="Goudy Bookletter 1911"/>
              <a:cs typeface="Goudy Bookletter 1911"/>
              <a:sym typeface="Goudy Bookletter 1911"/>
            </a:endParaRPr>
          </a:p>
          <a:p>
            <a:pPr marL="457200" lvl="0" indent="-342900" algn="l" rtl="0">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Because both processes require addition of many small increments to stored values to achieve their results.</a:t>
            </a:r>
            <a:endParaRPr sz="1800">
              <a:latin typeface="Goudy Bookletter 1911"/>
              <a:ea typeface="Goudy Bookletter 1911"/>
              <a:cs typeface="Goudy Bookletter 1911"/>
              <a:sym typeface="Goudy Bookletter 1911"/>
            </a:endParaRPr>
          </a:p>
          <a:p>
            <a:pPr marL="457200" lvl="0" indent="-342900" algn="l" rtl="0">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But at very least full thirty-two bit floating point values are overkill in every case.</a:t>
            </a:r>
            <a:endParaRPr sz="1800">
              <a:latin typeface="Goudy Bookletter 1911"/>
              <a:ea typeface="Goudy Bookletter 1911"/>
              <a:cs typeface="Goudy Bookletter 1911"/>
              <a:sym typeface="Goudy Bookletter 1911"/>
            </a:endParaRPr>
          </a:p>
          <a:p>
            <a:pPr marL="0" lvl="0" indent="0" algn="l" rtl="0">
              <a:spcBef>
                <a:spcPts val="1600"/>
              </a:spcBef>
              <a:spcAft>
                <a:spcPts val="1600"/>
              </a:spcAft>
              <a:buNone/>
            </a:pPr>
            <a:r>
              <a:rPr lang="en-GB" sz="1800">
                <a:latin typeface="Goudy Bookletter 1911"/>
                <a:ea typeface="Goudy Bookletter 1911"/>
                <a:cs typeface="Goudy Bookletter 1911"/>
                <a:sym typeface="Goudy Bookletter 1911"/>
              </a:rPr>
              <a:t>Hardware inference for eight-bit precision covers a large number of practical use cases.</a:t>
            </a:r>
            <a:endParaRPr sz="1800">
              <a:latin typeface="Goudy Bookletter 1911"/>
              <a:ea typeface="Goudy Bookletter 1911"/>
              <a:cs typeface="Goudy Bookletter 1911"/>
              <a:sym typeface="Goudy Bookletter 1911"/>
            </a:endParaRPr>
          </a:p>
        </p:txBody>
      </p:sp>
      <p:sp>
        <p:nvSpPr>
          <p:cNvPr id="2" name="Slide Number Placeholder 1">
            <a:extLst>
              <a:ext uri="{FF2B5EF4-FFF2-40B4-BE49-F238E27FC236}">
                <a16:creationId xmlns:a16="http://schemas.microsoft.com/office/drawing/2014/main" id="{86BDF3D5-A4BC-3543-8CCB-554E5AB222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27</a:t>
            </a:fld>
            <a:endParaRPr lang="en-GB"/>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5" name="Rectangle 4">
            <a:extLst>
              <a:ext uri="{FF2B5EF4-FFF2-40B4-BE49-F238E27FC236}">
                <a16:creationId xmlns:a16="http://schemas.microsoft.com/office/drawing/2014/main" id="{399B51CE-1DBB-A040-A70C-FAA0060CA2B6}"/>
              </a:ext>
            </a:extLst>
          </p:cNvPr>
          <p:cNvSpPr/>
          <p:nvPr/>
        </p:nvSpPr>
        <p:spPr>
          <a:xfrm>
            <a:off x="4203032" y="1780674"/>
            <a:ext cx="4628147" cy="275126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17" name="Google Shape;417;p4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dirty="0">
                <a:latin typeface="Goudy Bookletter 1911"/>
                <a:ea typeface="Goudy Bookletter 1911"/>
                <a:cs typeface="Goudy Bookletter 1911"/>
                <a:sym typeface="Goudy Bookletter 1911"/>
              </a:rPr>
              <a:t>Lower Precision Hardware Computing</a:t>
            </a:r>
            <a:endParaRPr dirty="0"/>
          </a:p>
        </p:txBody>
      </p:sp>
      <p:sp>
        <p:nvSpPr>
          <p:cNvPr id="418" name="Google Shape;418;p44"/>
          <p:cNvSpPr txBox="1">
            <a:spLocks noGrp="1"/>
          </p:cNvSpPr>
          <p:nvPr>
            <p:ph type="body" idx="1"/>
          </p:nvPr>
        </p:nvSpPr>
        <p:spPr>
          <a:xfrm>
            <a:off x="163800" y="1307850"/>
            <a:ext cx="3918916" cy="2859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700" dirty="0">
                <a:latin typeface="Goudy Bookletter 1911"/>
                <a:ea typeface="Goudy Bookletter 1911"/>
                <a:cs typeface="Goudy Bookletter 1911"/>
                <a:sym typeface="Goudy Bookletter 1911"/>
              </a:rPr>
              <a:t>A lot of evidence that it’s possible to go lower than eight bits.</a:t>
            </a:r>
            <a:endParaRPr sz="1700" dirty="0">
              <a:latin typeface="Goudy Bookletter 1911"/>
              <a:ea typeface="Goudy Bookletter 1911"/>
              <a:cs typeface="Goudy Bookletter 1911"/>
              <a:sym typeface="Goudy Bookletter 1911"/>
            </a:endParaRPr>
          </a:p>
          <a:p>
            <a:pPr marL="914400" lvl="0" indent="-323850" algn="l" rtl="0">
              <a:lnSpc>
                <a:spcPct val="100000"/>
              </a:lnSpc>
              <a:spcBef>
                <a:spcPts val="1600"/>
              </a:spcBef>
              <a:spcAft>
                <a:spcPts val="0"/>
              </a:spcAft>
              <a:buSzPts val="1500"/>
              <a:buFont typeface="Goudy Bookletter 1911"/>
              <a:buChar char="●"/>
            </a:pPr>
            <a:r>
              <a:rPr lang="en-GB" sz="1500" dirty="0">
                <a:latin typeface="Goudy Bookletter 1911"/>
                <a:ea typeface="Goudy Bookletter 1911"/>
                <a:cs typeface="Goudy Bookletter 1911"/>
                <a:sym typeface="Goudy Bookletter 1911"/>
              </a:rPr>
              <a:t>To build efficient models from the ground up.</a:t>
            </a:r>
            <a:endParaRPr sz="1500" dirty="0">
              <a:latin typeface="Goudy Bookletter 1911"/>
              <a:ea typeface="Goudy Bookletter 1911"/>
              <a:cs typeface="Goudy Bookletter 1911"/>
              <a:sym typeface="Goudy Bookletter 1911"/>
            </a:endParaRPr>
          </a:p>
          <a:p>
            <a:pPr marL="914400" lvl="0" indent="-323850" algn="l" rtl="0">
              <a:lnSpc>
                <a:spcPct val="100000"/>
              </a:lnSpc>
              <a:spcBef>
                <a:spcPts val="0"/>
              </a:spcBef>
              <a:spcAft>
                <a:spcPts val="0"/>
              </a:spcAft>
              <a:buSzPts val="1500"/>
              <a:buFont typeface="Goudy Bookletter 1911"/>
              <a:buChar char="●"/>
            </a:pPr>
            <a:r>
              <a:rPr lang="en-GB" sz="1500" dirty="0">
                <a:latin typeface="Goudy Bookletter 1911"/>
                <a:ea typeface="Goudy Bookletter 1911"/>
                <a:cs typeface="Goudy Bookletter 1911"/>
                <a:sym typeface="Goudy Bookletter 1911"/>
              </a:rPr>
              <a:t>Reduce the model size by applying quantization, pruning and compression techniques.</a:t>
            </a:r>
            <a:endParaRPr sz="1500" dirty="0">
              <a:latin typeface="Goudy Bookletter 1911"/>
              <a:ea typeface="Goudy Bookletter 1911"/>
              <a:cs typeface="Goudy Bookletter 1911"/>
              <a:sym typeface="Goudy Bookletter 1911"/>
            </a:endParaRPr>
          </a:p>
          <a:p>
            <a:pPr marL="0" lvl="0" indent="0" algn="l" rtl="0">
              <a:lnSpc>
                <a:spcPct val="100000"/>
              </a:lnSpc>
              <a:spcBef>
                <a:spcPts val="1600"/>
              </a:spcBef>
              <a:spcAft>
                <a:spcPts val="1600"/>
              </a:spcAft>
              <a:buNone/>
            </a:pPr>
            <a:r>
              <a:rPr lang="en-GB" sz="1600" dirty="0">
                <a:latin typeface="Goudy Bookletter 1911"/>
                <a:ea typeface="Goudy Bookletter 1911"/>
                <a:cs typeface="Goudy Bookletter 1911"/>
                <a:sym typeface="Goudy Bookletter 1911"/>
              </a:rPr>
              <a:t>Faster inference has been achieved by having efficient kernels for computation in reduced precision.</a:t>
            </a:r>
            <a:endParaRPr sz="1800" dirty="0">
              <a:latin typeface="Goudy Bookletter 1911"/>
              <a:ea typeface="Goudy Bookletter 1911"/>
              <a:cs typeface="Goudy Bookletter 1911"/>
              <a:sym typeface="Goudy Bookletter 1911"/>
            </a:endParaRPr>
          </a:p>
        </p:txBody>
      </p:sp>
      <p:sp>
        <p:nvSpPr>
          <p:cNvPr id="419" name="Google Shape;419;p44"/>
          <p:cNvSpPr txBox="1"/>
          <p:nvPr/>
        </p:nvSpPr>
        <p:spPr>
          <a:xfrm>
            <a:off x="0" y="4666723"/>
            <a:ext cx="89592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dirty="0" err="1">
                <a:solidFill>
                  <a:schemeClr val="lt1"/>
                </a:solidFill>
                <a:latin typeface="Times New Roman" panose="02020603050405020304" pitchFamily="18" charset="0"/>
                <a:cs typeface="Times New Roman" panose="02020603050405020304" pitchFamily="18" charset="0"/>
              </a:rPr>
              <a:t>Krishnamoorthi</a:t>
            </a:r>
            <a:r>
              <a:rPr lang="en-GB" sz="1000" dirty="0">
                <a:solidFill>
                  <a:schemeClr val="lt1"/>
                </a:solidFill>
                <a:latin typeface="Times New Roman" panose="02020603050405020304" pitchFamily="18" charset="0"/>
                <a:cs typeface="Times New Roman" panose="02020603050405020304" pitchFamily="18" charset="0"/>
              </a:rPr>
              <a:t>, R., 2018. Quantizing deep convolutional networks for efficient inference: A whitepaper. </a:t>
            </a:r>
            <a:r>
              <a:rPr lang="en-GB" sz="1000" dirty="0" err="1">
                <a:solidFill>
                  <a:schemeClr val="lt1"/>
                </a:solidFill>
                <a:latin typeface="Times New Roman" panose="02020603050405020304" pitchFamily="18" charset="0"/>
                <a:cs typeface="Times New Roman" panose="02020603050405020304" pitchFamily="18" charset="0"/>
              </a:rPr>
              <a:t>arXiv</a:t>
            </a:r>
            <a:r>
              <a:rPr lang="en-GB" sz="1000" dirty="0">
                <a:solidFill>
                  <a:schemeClr val="lt1"/>
                </a:solidFill>
                <a:latin typeface="Times New Roman" panose="02020603050405020304" pitchFamily="18" charset="0"/>
                <a:cs typeface="Times New Roman" panose="02020603050405020304" pitchFamily="18" charset="0"/>
              </a:rPr>
              <a:t> preprint arXiv:1806.08342.</a:t>
            </a:r>
          </a:p>
          <a:p>
            <a:pPr lvl="0"/>
            <a:r>
              <a:rPr lang="en-US" sz="1000" dirty="0">
                <a:solidFill>
                  <a:schemeClr val="lt1"/>
                </a:solidFill>
                <a:latin typeface="Times New Roman" panose="02020603050405020304" pitchFamily="18" charset="0"/>
                <a:cs typeface="Times New Roman" panose="02020603050405020304" pitchFamily="18" charset="0"/>
              </a:rPr>
              <a:t>https://</a:t>
            </a:r>
            <a:r>
              <a:rPr lang="en-US" sz="1000" dirty="0" err="1">
                <a:solidFill>
                  <a:schemeClr val="lt1"/>
                </a:solidFill>
                <a:latin typeface="Times New Roman" panose="02020603050405020304" pitchFamily="18" charset="0"/>
                <a:cs typeface="Times New Roman" panose="02020603050405020304" pitchFamily="18" charset="0"/>
              </a:rPr>
              <a:t>www.ibm.com</a:t>
            </a:r>
            <a:r>
              <a:rPr lang="en-US" sz="1000" dirty="0">
                <a:solidFill>
                  <a:schemeClr val="lt1"/>
                </a:solidFill>
                <a:latin typeface="Times New Roman" panose="02020603050405020304" pitchFamily="18" charset="0"/>
                <a:cs typeface="Times New Roman" panose="02020603050405020304" pitchFamily="18" charset="0"/>
              </a:rPr>
              <a:t>/blogs/research/2018/12/8-bit-precision-training/</a:t>
            </a:r>
            <a:endParaRPr sz="1000" dirty="0">
              <a:solidFill>
                <a:schemeClr val="lt1"/>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0C3E8802-30FA-6F48-8013-5588E3B5EE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28</a:t>
            </a:fld>
            <a:endParaRPr lang="en-GB"/>
          </a:p>
        </p:txBody>
      </p:sp>
      <p:pic>
        <p:nvPicPr>
          <p:cNvPr id="4" name="Picture 3" descr="A screenshot of a cell phone&#10;&#10;Description automatically generated">
            <a:extLst>
              <a:ext uri="{FF2B5EF4-FFF2-40B4-BE49-F238E27FC236}">
                <a16:creationId xmlns:a16="http://schemas.microsoft.com/office/drawing/2014/main" id="{F00B66E5-8E8B-6E49-8C7A-17223CD5DE2B}"/>
              </a:ext>
            </a:extLst>
          </p:cNvPr>
          <p:cNvPicPr>
            <a:picLocks noChangeAspect="1"/>
          </p:cNvPicPr>
          <p:nvPr/>
        </p:nvPicPr>
        <p:blipFill>
          <a:blip r:embed="rId3"/>
          <a:stretch>
            <a:fillRect/>
          </a:stretch>
        </p:blipFill>
        <p:spPr>
          <a:xfrm>
            <a:off x="4275221" y="1874223"/>
            <a:ext cx="4362450" cy="242971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540700" y="6107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TOC</a:t>
            </a:r>
            <a:endParaRPr/>
          </a:p>
        </p:txBody>
      </p:sp>
      <p:sp>
        <p:nvSpPr>
          <p:cNvPr id="241" name="Google Shape;241;p19"/>
          <p:cNvSpPr txBox="1"/>
          <p:nvPr/>
        </p:nvSpPr>
        <p:spPr>
          <a:xfrm>
            <a:off x="336651" y="656934"/>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800" dirty="0">
                <a:solidFill>
                  <a:srgbClr val="CACACA"/>
                </a:solidFill>
                <a:latin typeface="Goudy Bookletter 1911"/>
                <a:ea typeface="Goudy Bookletter 1911"/>
                <a:cs typeface="Goudy Bookletter 1911"/>
                <a:sym typeface="Goudy Bookletter 1911"/>
              </a:rPr>
              <a:t>Introduction</a:t>
            </a:r>
            <a:endParaRPr sz="2800" dirty="0">
              <a:solidFill>
                <a:srgbClr val="CACACA"/>
              </a:solidFill>
              <a:latin typeface="Goudy Bookletter 1911"/>
              <a:ea typeface="Goudy Bookletter 1911"/>
              <a:cs typeface="Goudy Bookletter 1911"/>
              <a:sym typeface="Goudy Bookletter 1911"/>
            </a:endParaRPr>
          </a:p>
        </p:txBody>
      </p:sp>
      <p:sp>
        <p:nvSpPr>
          <p:cNvPr id="242" name="Google Shape;242;p19"/>
          <p:cNvSpPr txBox="1"/>
          <p:nvPr/>
        </p:nvSpPr>
        <p:spPr>
          <a:xfrm>
            <a:off x="336651" y="112592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800" dirty="0">
                <a:solidFill>
                  <a:srgbClr val="CACACA"/>
                </a:solidFill>
                <a:latin typeface="Goudy Bookletter 1911"/>
                <a:ea typeface="Goudy Bookletter 1911"/>
                <a:cs typeface="Goudy Bookletter 1911"/>
                <a:sym typeface="Goudy Bookletter 1911"/>
              </a:rPr>
              <a:t>Hardware</a:t>
            </a:r>
            <a:endParaRPr sz="2800" dirty="0">
              <a:solidFill>
                <a:srgbClr val="CACACA"/>
              </a:solidFill>
              <a:latin typeface="Goudy Bookletter 1911"/>
              <a:ea typeface="Goudy Bookletter 1911"/>
              <a:cs typeface="Goudy Bookletter 1911"/>
              <a:sym typeface="Goudy Bookletter 1911"/>
            </a:endParaRPr>
          </a:p>
        </p:txBody>
      </p:sp>
      <p:sp>
        <p:nvSpPr>
          <p:cNvPr id="243" name="Google Shape;243;p19"/>
          <p:cNvSpPr txBox="1"/>
          <p:nvPr/>
        </p:nvSpPr>
        <p:spPr>
          <a:xfrm>
            <a:off x="336651" y="1590850"/>
            <a:ext cx="4241699"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800" dirty="0" err="1">
                <a:solidFill>
                  <a:srgbClr val="CACACA"/>
                </a:solidFill>
                <a:latin typeface="Goudy Bookletter 1911"/>
                <a:ea typeface="Goudy Bookletter 1911"/>
                <a:cs typeface="Goudy Bookletter 1911"/>
                <a:sym typeface="Goudy Bookletter 1911"/>
              </a:rPr>
              <a:t>IIoT</a:t>
            </a:r>
            <a:r>
              <a:rPr lang="en-GB" sz="2800" dirty="0">
                <a:solidFill>
                  <a:srgbClr val="CACACA"/>
                </a:solidFill>
                <a:latin typeface="Goudy Bookletter 1911"/>
                <a:ea typeface="Goudy Bookletter 1911"/>
                <a:cs typeface="Goudy Bookletter 1911"/>
                <a:sym typeface="Goudy Bookletter 1911"/>
              </a:rPr>
              <a:t> and Applications</a:t>
            </a:r>
            <a:endParaRPr sz="2800" dirty="0">
              <a:solidFill>
                <a:srgbClr val="CACACA"/>
              </a:solidFill>
              <a:latin typeface="Goudy Bookletter 1911"/>
              <a:ea typeface="Goudy Bookletter 1911"/>
              <a:cs typeface="Goudy Bookletter 1911"/>
              <a:sym typeface="Goudy Bookletter 1911"/>
            </a:endParaRPr>
          </a:p>
        </p:txBody>
      </p:sp>
      <p:sp>
        <p:nvSpPr>
          <p:cNvPr id="244" name="Google Shape;244;p19"/>
          <p:cNvSpPr txBox="1"/>
          <p:nvPr/>
        </p:nvSpPr>
        <p:spPr>
          <a:xfrm>
            <a:off x="336651" y="2034408"/>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800" dirty="0">
                <a:solidFill>
                  <a:srgbClr val="CACACA"/>
                </a:solidFill>
                <a:latin typeface="Goudy Bookletter 1911"/>
                <a:ea typeface="Goudy Bookletter 1911"/>
                <a:cs typeface="Goudy Bookletter 1911"/>
                <a:sym typeface="Goudy Bookletter 1911"/>
              </a:rPr>
              <a:t>Microcontrollers</a:t>
            </a:r>
            <a:endParaRPr sz="2800" dirty="0">
              <a:solidFill>
                <a:srgbClr val="CACACA"/>
              </a:solidFill>
              <a:latin typeface="Goudy Bookletter 1911"/>
              <a:ea typeface="Goudy Bookletter 1911"/>
              <a:cs typeface="Goudy Bookletter 1911"/>
              <a:sym typeface="Goudy Bookletter 1911"/>
            </a:endParaRPr>
          </a:p>
        </p:txBody>
      </p:sp>
      <p:sp>
        <p:nvSpPr>
          <p:cNvPr id="245" name="Google Shape;245;p19"/>
          <p:cNvSpPr txBox="1"/>
          <p:nvPr/>
        </p:nvSpPr>
        <p:spPr>
          <a:xfrm>
            <a:off x="333525" y="2465837"/>
            <a:ext cx="3740049"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800" dirty="0">
                <a:solidFill>
                  <a:srgbClr val="CACACA"/>
                </a:solidFill>
                <a:latin typeface="Goudy Bookletter 1911"/>
                <a:ea typeface="Goudy Bookletter 1911"/>
                <a:cs typeface="Goudy Bookletter 1911"/>
                <a:sym typeface="Goudy Bookletter 1911"/>
              </a:rPr>
              <a:t>Future of AI + HW</a:t>
            </a:r>
            <a:endParaRPr sz="2800" dirty="0">
              <a:solidFill>
                <a:srgbClr val="CACACA"/>
              </a:solidFill>
              <a:latin typeface="Goudy Bookletter 1911"/>
              <a:ea typeface="Goudy Bookletter 1911"/>
              <a:cs typeface="Goudy Bookletter 1911"/>
              <a:sym typeface="Goudy Bookletter 1911"/>
            </a:endParaRPr>
          </a:p>
        </p:txBody>
      </p:sp>
      <p:sp>
        <p:nvSpPr>
          <p:cNvPr id="246" name="Google Shape;246;p19"/>
          <p:cNvSpPr txBox="1"/>
          <p:nvPr/>
        </p:nvSpPr>
        <p:spPr>
          <a:xfrm>
            <a:off x="333525" y="2897266"/>
            <a:ext cx="3867052"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800" dirty="0">
                <a:solidFill>
                  <a:srgbClr val="CACACA"/>
                </a:solidFill>
                <a:latin typeface="Goudy Bookletter 1911"/>
                <a:ea typeface="Goudy Bookletter 1911"/>
                <a:cs typeface="Goudy Bookletter 1911"/>
                <a:sym typeface="Goudy Bookletter 1911"/>
              </a:rPr>
              <a:t>Accelerated AI + HW</a:t>
            </a:r>
            <a:endParaRPr sz="2800" dirty="0">
              <a:solidFill>
                <a:srgbClr val="CACACA"/>
              </a:solidFill>
              <a:latin typeface="Goudy Bookletter 1911"/>
              <a:ea typeface="Goudy Bookletter 1911"/>
              <a:cs typeface="Goudy Bookletter 1911"/>
              <a:sym typeface="Goudy Bookletter 1911"/>
            </a:endParaRPr>
          </a:p>
        </p:txBody>
      </p:sp>
      <p:sp>
        <p:nvSpPr>
          <p:cNvPr id="247" name="Google Shape;247;p19"/>
          <p:cNvSpPr txBox="1"/>
          <p:nvPr/>
        </p:nvSpPr>
        <p:spPr>
          <a:xfrm>
            <a:off x="333525" y="3374795"/>
            <a:ext cx="540375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800" dirty="0">
                <a:solidFill>
                  <a:srgbClr val="CACACA"/>
                </a:solidFill>
                <a:latin typeface="Goudy Bookletter 1911"/>
                <a:ea typeface="Goudy Bookletter 1911"/>
                <a:cs typeface="Goudy Bookletter 1911"/>
                <a:sym typeface="Goudy Bookletter 1911"/>
              </a:rPr>
              <a:t>Lightweight Deep Neural Networks</a:t>
            </a:r>
            <a:endParaRPr sz="2800" dirty="0">
              <a:solidFill>
                <a:srgbClr val="CACACA"/>
              </a:solidFill>
              <a:latin typeface="Goudy Bookletter 1911"/>
              <a:ea typeface="Goudy Bookletter 1911"/>
              <a:cs typeface="Goudy Bookletter 1911"/>
              <a:sym typeface="Goudy Bookletter 1911"/>
            </a:endParaRPr>
          </a:p>
        </p:txBody>
      </p:sp>
      <p:sp>
        <p:nvSpPr>
          <p:cNvPr id="248" name="Google Shape;248;p19"/>
          <p:cNvSpPr txBox="1"/>
          <p:nvPr/>
        </p:nvSpPr>
        <p:spPr>
          <a:xfrm>
            <a:off x="333525" y="3891120"/>
            <a:ext cx="4097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800" dirty="0" err="1">
                <a:solidFill>
                  <a:srgbClr val="CACACA"/>
                </a:solidFill>
                <a:latin typeface="Goudy Bookletter 1911"/>
                <a:ea typeface="Goudy Bookletter 1911"/>
                <a:cs typeface="Goudy Bookletter 1911"/>
                <a:sym typeface="Goudy Bookletter 1911"/>
              </a:rPr>
              <a:t>uTensor</a:t>
            </a:r>
            <a:endParaRPr sz="2800" dirty="0">
              <a:solidFill>
                <a:srgbClr val="CACACA"/>
              </a:solidFill>
              <a:latin typeface="Goudy Bookletter 1911"/>
              <a:ea typeface="Goudy Bookletter 1911"/>
              <a:cs typeface="Goudy Bookletter 1911"/>
              <a:sym typeface="Goudy Bookletter 1911"/>
            </a:endParaRPr>
          </a:p>
        </p:txBody>
      </p:sp>
      <p:sp>
        <p:nvSpPr>
          <p:cNvPr id="249" name="Google Shape;249;p19"/>
          <p:cNvSpPr txBox="1"/>
          <p:nvPr/>
        </p:nvSpPr>
        <p:spPr>
          <a:xfrm>
            <a:off x="333525" y="4397736"/>
            <a:ext cx="4097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800" dirty="0">
                <a:solidFill>
                  <a:srgbClr val="CACACA"/>
                </a:solidFill>
                <a:latin typeface="Goudy Bookletter 1911"/>
                <a:ea typeface="Goudy Bookletter 1911"/>
                <a:cs typeface="Goudy Bookletter 1911"/>
                <a:sym typeface="Goudy Bookletter 1911"/>
              </a:rPr>
              <a:t>Use Cases</a:t>
            </a:r>
            <a:endParaRPr sz="2800" dirty="0">
              <a:solidFill>
                <a:srgbClr val="CACACA"/>
              </a:solidFill>
              <a:latin typeface="Goudy Bookletter 1911"/>
              <a:ea typeface="Goudy Bookletter 1911"/>
              <a:cs typeface="Goudy Bookletter 1911"/>
              <a:sym typeface="Goudy Bookletter 1911"/>
            </a:endParaRPr>
          </a:p>
        </p:txBody>
      </p:sp>
      <p:sp>
        <p:nvSpPr>
          <p:cNvPr id="2" name="Slide Number Placeholder 1">
            <a:extLst>
              <a:ext uri="{FF2B5EF4-FFF2-40B4-BE49-F238E27FC236}">
                <a16:creationId xmlns:a16="http://schemas.microsoft.com/office/drawing/2014/main" id="{3BE87307-3C88-FB4E-913D-AA5F770DC3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5"/>
          <p:cNvSpPr txBox="1">
            <a:spLocks noGrp="1"/>
          </p:cNvSpPr>
          <p:nvPr>
            <p:ph type="title"/>
          </p:nvPr>
        </p:nvSpPr>
        <p:spPr>
          <a:xfrm>
            <a:off x="1297500" y="393750"/>
            <a:ext cx="7265700" cy="914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000">
                <a:latin typeface="Goudy Bookletter 1911"/>
                <a:ea typeface="Goudy Bookletter 1911"/>
                <a:cs typeface="Goudy Bookletter 1911"/>
                <a:sym typeface="Goudy Bookletter 1911"/>
              </a:rPr>
              <a:t>GEMMLOWP</a:t>
            </a:r>
            <a:endParaRPr sz="3000"/>
          </a:p>
        </p:txBody>
      </p:sp>
      <p:sp>
        <p:nvSpPr>
          <p:cNvPr id="425" name="Google Shape;425;p45"/>
          <p:cNvSpPr txBox="1">
            <a:spLocks noGrp="1"/>
          </p:cNvSpPr>
          <p:nvPr>
            <p:ph type="body" idx="1"/>
          </p:nvPr>
        </p:nvSpPr>
        <p:spPr>
          <a:xfrm>
            <a:off x="163800" y="1038950"/>
            <a:ext cx="8816400" cy="2859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600">
              <a:latin typeface="Goudy Bookletter 1911"/>
              <a:ea typeface="Goudy Bookletter 1911"/>
              <a:cs typeface="Goudy Bookletter 1911"/>
              <a:sym typeface="Goudy Bookletter 1911"/>
            </a:endParaRPr>
          </a:p>
          <a:p>
            <a:pPr marL="0" lvl="0" indent="0" algn="l" rtl="0">
              <a:lnSpc>
                <a:spcPct val="100000"/>
              </a:lnSpc>
              <a:spcBef>
                <a:spcPts val="1600"/>
              </a:spcBef>
              <a:spcAft>
                <a:spcPts val="0"/>
              </a:spcAft>
              <a:buNone/>
            </a:pPr>
            <a:r>
              <a:rPr lang="en-GB" sz="1400">
                <a:latin typeface="Goudy Bookletter 1911"/>
                <a:ea typeface="Goudy Bookletter 1911"/>
                <a:cs typeface="Goudy Bookletter 1911"/>
                <a:sym typeface="Goudy Bookletter 1911"/>
              </a:rPr>
              <a:t>GEMMLOWP: </a:t>
            </a:r>
            <a:endParaRPr sz="1400">
              <a:latin typeface="Goudy Bookletter 1911"/>
              <a:ea typeface="Goudy Bookletter 1911"/>
              <a:cs typeface="Goudy Bookletter 1911"/>
              <a:sym typeface="Goudy Bookletter 1911"/>
            </a:endParaRPr>
          </a:p>
          <a:p>
            <a:pPr marL="457200" lvl="0" indent="-317500" algn="l" rtl="0">
              <a:lnSpc>
                <a:spcPct val="100000"/>
              </a:lnSpc>
              <a:spcBef>
                <a:spcPts val="1600"/>
              </a:spcBef>
              <a:spcAft>
                <a:spcPts val="0"/>
              </a:spcAft>
              <a:buSzPts val="1400"/>
              <a:buFont typeface="Goudy Bookletter 1911"/>
              <a:buChar char="●"/>
            </a:pPr>
            <a:r>
              <a:rPr lang="en-GB" sz="1400">
                <a:latin typeface="Goudy Bookletter 1911"/>
                <a:ea typeface="Goudy Bookletter 1911"/>
                <a:cs typeface="Goudy Bookletter 1911"/>
                <a:sym typeface="Goudy Bookletter 1911"/>
              </a:rPr>
              <a:t>A small self-contained low-precision GEMM library</a:t>
            </a:r>
            <a:endParaRPr sz="1400">
              <a:latin typeface="Goudy Bookletter 1911"/>
              <a:ea typeface="Goudy Bookletter 1911"/>
              <a:cs typeface="Goudy Bookletter 1911"/>
              <a:sym typeface="Goudy Bookletter 1911"/>
            </a:endParaRPr>
          </a:p>
          <a:p>
            <a:pPr marL="457200" lvl="0" indent="-317500" algn="l" rtl="0">
              <a:lnSpc>
                <a:spcPct val="100000"/>
              </a:lnSpc>
              <a:spcBef>
                <a:spcPts val="0"/>
              </a:spcBef>
              <a:spcAft>
                <a:spcPts val="0"/>
              </a:spcAft>
              <a:buSzPts val="1400"/>
              <a:buFont typeface="Goudy Bookletter 1911"/>
              <a:buChar char="●"/>
            </a:pPr>
            <a:r>
              <a:rPr lang="en-GB" sz="1400">
                <a:latin typeface="Goudy Bookletter 1911"/>
                <a:ea typeface="Goudy Bookletter 1911"/>
                <a:cs typeface="Goudy Bookletter 1911"/>
                <a:sym typeface="Goudy Bookletter 1911"/>
              </a:rPr>
              <a:t>High speed and minimized power usage.</a:t>
            </a:r>
            <a:endParaRPr sz="1400">
              <a:latin typeface="Goudy Bookletter 1911"/>
              <a:ea typeface="Goudy Bookletter 1911"/>
              <a:cs typeface="Goudy Bookletter 1911"/>
              <a:sym typeface="Goudy Bookletter 1911"/>
            </a:endParaRPr>
          </a:p>
          <a:p>
            <a:pPr marL="457200" lvl="0" indent="-317500" algn="l" rtl="0">
              <a:lnSpc>
                <a:spcPct val="100000"/>
              </a:lnSpc>
              <a:spcBef>
                <a:spcPts val="0"/>
              </a:spcBef>
              <a:spcAft>
                <a:spcPts val="0"/>
              </a:spcAft>
              <a:buSzPts val="1400"/>
              <a:buFont typeface="Goudy Bookletter 1911"/>
              <a:buChar char="●"/>
            </a:pPr>
            <a:r>
              <a:rPr lang="en-GB" sz="1400">
                <a:latin typeface="Goudy Bookletter 1911"/>
                <a:ea typeface="Goudy Bookletter 1911"/>
                <a:cs typeface="Goudy Bookletter 1911"/>
                <a:sym typeface="Goudy Bookletter 1911"/>
              </a:rPr>
              <a:t>Most GEMMs are optimized primarily for large dense matrix sizes (&gt;= 1000)</a:t>
            </a:r>
            <a:endParaRPr sz="1400">
              <a:latin typeface="Goudy Bookletter 1911"/>
              <a:ea typeface="Goudy Bookletter 1911"/>
              <a:cs typeface="Goudy Bookletter 1911"/>
              <a:sym typeface="Goudy Bookletter 1911"/>
            </a:endParaRPr>
          </a:p>
          <a:p>
            <a:pPr marL="1371600" lvl="1" indent="-317500" algn="l" rtl="0">
              <a:lnSpc>
                <a:spcPct val="100000"/>
              </a:lnSpc>
              <a:spcBef>
                <a:spcPts val="0"/>
              </a:spcBef>
              <a:spcAft>
                <a:spcPts val="0"/>
              </a:spcAft>
              <a:buSzPts val="1400"/>
              <a:buFont typeface="Goudy Bookletter 1911"/>
              <a:buChar char="○"/>
            </a:pPr>
            <a:r>
              <a:rPr lang="en-GB" sz="1400">
                <a:latin typeface="Goudy Bookletter 1911"/>
                <a:ea typeface="Goudy Bookletter 1911"/>
                <a:cs typeface="Goudy Bookletter 1911"/>
                <a:sym typeface="Goudy Bookletter 1911"/>
              </a:rPr>
              <a:t>ARM with NEON (both 32bit and 64bit). </a:t>
            </a:r>
            <a:endParaRPr sz="1400">
              <a:latin typeface="Goudy Bookletter 1911"/>
              <a:ea typeface="Goudy Bookletter 1911"/>
              <a:cs typeface="Goudy Bookletter 1911"/>
              <a:sym typeface="Goudy Bookletter 1911"/>
            </a:endParaRPr>
          </a:p>
          <a:p>
            <a:pPr marL="1371600" lvl="1" indent="-317500" algn="l" rtl="0">
              <a:lnSpc>
                <a:spcPct val="100000"/>
              </a:lnSpc>
              <a:spcBef>
                <a:spcPts val="0"/>
              </a:spcBef>
              <a:spcAft>
                <a:spcPts val="0"/>
              </a:spcAft>
              <a:buSzPts val="1400"/>
              <a:buFont typeface="Goudy Bookletter 1911"/>
              <a:buChar char="○"/>
            </a:pPr>
            <a:r>
              <a:rPr lang="en-GB" sz="1400">
                <a:latin typeface="Goudy Bookletter 1911"/>
                <a:ea typeface="Goudy Bookletter 1911"/>
                <a:cs typeface="Goudy Bookletter 1911"/>
                <a:sym typeface="Goudy Bookletter 1911"/>
              </a:rPr>
              <a:t>Intel x86 with SSE 4.1 (both 32bit and 64bit).</a:t>
            </a:r>
            <a:endParaRPr sz="1400">
              <a:latin typeface="Goudy Bookletter 1911"/>
              <a:ea typeface="Goudy Bookletter 1911"/>
              <a:cs typeface="Goudy Bookletter 1911"/>
              <a:sym typeface="Goudy Bookletter 1911"/>
            </a:endParaRPr>
          </a:p>
          <a:p>
            <a:pPr marL="0" marR="0" lvl="0" indent="0" algn="l" rtl="0">
              <a:lnSpc>
                <a:spcPct val="100000"/>
              </a:lnSpc>
              <a:spcBef>
                <a:spcPts val="1600"/>
              </a:spcBef>
              <a:spcAft>
                <a:spcPts val="0"/>
              </a:spcAft>
              <a:buNone/>
            </a:pPr>
            <a:r>
              <a:rPr lang="en-GB" sz="1400">
                <a:latin typeface="Goudy Bookletter 1911"/>
                <a:ea typeface="Goudy Bookletter 1911"/>
                <a:cs typeface="Goudy Bookletter 1911"/>
                <a:sym typeface="Goudy Bookletter 1911"/>
              </a:rPr>
              <a:t>"Low-precision" means that input and output matrix entries are integers on at most 8 bits.</a:t>
            </a:r>
            <a:endParaRPr sz="1400">
              <a:latin typeface="Goudy Bookletter 1911"/>
              <a:ea typeface="Goudy Bookletter 1911"/>
              <a:cs typeface="Goudy Bookletter 1911"/>
              <a:sym typeface="Goudy Bookletter 1911"/>
            </a:endParaRPr>
          </a:p>
          <a:p>
            <a:pPr marL="0" marR="0" lvl="0" indent="0" algn="l" rtl="0">
              <a:lnSpc>
                <a:spcPct val="100000"/>
              </a:lnSpc>
              <a:spcBef>
                <a:spcPts val="1600"/>
              </a:spcBef>
              <a:spcAft>
                <a:spcPts val="0"/>
              </a:spcAft>
              <a:buNone/>
            </a:pPr>
            <a:r>
              <a:rPr lang="en-GB" sz="1400">
                <a:latin typeface="Goudy Bookletter 1911"/>
                <a:ea typeface="Goudy Bookletter 1911"/>
                <a:cs typeface="Goudy Bookletter 1911"/>
                <a:sym typeface="Goudy Bookletter 1911"/>
              </a:rPr>
              <a:t>To avoid overflow, internally accumulate results on more than 8 bits, and at end we keep only some significant 8 bits.</a:t>
            </a:r>
            <a:endParaRPr sz="1400">
              <a:latin typeface="Goudy Bookletter 1911"/>
              <a:ea typeface="Goudy Bookletter 1911"/>
              <a:cs typeface="Goudy Bookletter 1911"/>
              <a:sym typeface="Goudy Bookletter 1911"/>
            </a:endParaRPr>
          </a:p>
          <a:p>
            <a:pPr marL="0" marR="0" lvl="0" indent="0" algn="l" rtl="0">
              <a:lnSpc>
                <a:spcPct val="100000"/>
              </a:lnSpc>
              <a:spcBef>
                <a:spcPts val="1600"/>
              </a:spcBef>
              <a:spcAft>
                <a:spcPts val="0"/>
              </a:spcAft>
              <a:buNone/>
            </a:pPr>
            <a:r>
              <a:rPr lang="en-GB" sz="1400">
                <a:latin typeface="Goudy Bookletter 1911"/>
                <a:ea typeface="Goudy Bookletter 1911"/>
                <a:cs typeface="Goudy Bookletter 1911"/>
                <a:sym typeface="Goudy Bookletter 1911"/>
              </a:rPr>
              <a:t>Received contributions from Intel and ARM, ensuring that it is efficient on various mobile CPUs.</a:t>
            </a:r>
            <a:endParaRPr sz="1400">
              <a:latin typeface="Goudy Bookletter 1911"/>
              <a:ea typeface="Goudy Bookletter 1911"/>
              <a:cs typeface="Goudy Bookletter 1911"/>
              <a:sym typeface="Goudy Bookletter 1911"/>
            </a:endParaRPr>
          </a:p>
          <a:p>
            <a:pPr marL="0" lvl="0" indent="0" algn="l" rtl="0">
              <a:lnSpc>
                <a:spcPct val="100000"/>
              </a:lnSpc>
              <a:spcBef>
                <a:spcPts val="1600"/>
              </a:spcBef>
              <a:spcAft>
                <a:spcPts val="1600"/>
              </a:spcAft>
              <a:buNone/>
            </a:pPr>
            <a:r>
              <a:rPr lang="en-GB" sz="1400">
                <a:latin typeface="Goudy Bookletter 1911"/>
                <a:ea typeface="Goudy Bookletter 1911"/>
                <a:cs typeface="Goudy Bookletter 1911"/>
                <a:sym typeface="Goudy Bookletter 1911"/>
              </a:rPr>
              <a:t>https://github.com/google/gemmlowp</a:t>
            </a:r>
            <a:endParaRPr sz="1400">
              <a:latin typeface="Goudy Bookletter 1911"/>
              <a:ea typeface="Goudy Bookletter 1911"/>
              <a:cs typeface="Goudy Bookletter 1911"/>
              <a:sym typeface="Goudy Bookletter 1911"/>
            </a:endParaRPr>
          </a:p>
        </p:txBody>
      </p:sp>
      <p:sp>
        <p:nvSpPr>
          <p:cNvPr id="426" name="Google Shape;426;p45"/>
          <p:cNvSpPr txBox="1"/>
          <p:nvPr/>
        </p:nvSpPr>
        <p:spPr>
          <a:xfrm>
            <a:off x="100850" y="4885400"/>
            <a:ext cx="89592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lt1"/>
                </a:solidFill>
              </a:rPr>
              <a:t>Krishnamoorthi, R., 2018. Quantizing deep convolutional networks for efficient inference: A whitepaper. arXiv preprint arXiv:1806.08342.</a:t>
            </a:r>
            <a:endParaRPr>
              <a:solidFill>
                <a:schemeClr val="lt1"/>
              </a:solidFill>
            </a:endParaRPr>
          </a:p>
        </p:txBody>
      </p:sp>
      <p:sp>
        <p:nvSpPr>
          <p:cNvPr id="2" name="Slide Number Placeholder 1">
            <a:extLst>
              <a:ext uri="{FF2B5EF4-FFF2-40B4-BE49-F238E27FC236}">
                <a16:creationId xmlns:a16="http://schemas.microsoft.com/office/drawing/2014/main" id="{C3C7AC39-2A6C-934F-A526-FB60B64814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29</a:t>
            </a:fld>
            <a:endParaRPr lang="en-GB"/>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Goudy Bookletter 1911"/>
                <a:ea typeface="Goudy Bookletter 1911"/>
                <a:cs typeface="Goudy Bookletter 1911"/>
                <a:sym typeface="Goudy Bookletter 1911"/>
              </a:rPr>
              <a:t>Lower Precision Hardware Computing</a:t>
            </a:r>
            <a:endParaRPr/>
          </a:p>
        </p:txBody>
      </p:sp>
      <p:sp>
        <p:nvSpPr>
          <p:cNvPr id="432" name="Google Shape;432;p46"/>
          <p:cNvSpPr txBox="1"/>
          <p:nvPr/>
        </p:nvSpPr>
        <p:spPr>
          <a:xfrm>
            <a:off x="92400" y="4796625"/>
            <a:ext cx="89592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dirty="0">
                <a:solidFill>
                  <a:schemeClr val="lt1"/>
                </a:solidFill>
                <a:latin typeface="Goudy Bookletter 1911"/>
                <a:ea typeface="Goudy Bookletter 1911"/>
                <a:cs typeface="Goudy Bookletter 1911"/>
                <a:sym typeface="Goudy Bookletter 1911"/>
              </a:rPr>
              <a:t>https://</a:t>
            </a:r>
            <a:r>
              <a:rPr lang="en-GB" dirty="0" err="1">
                <a:solidFill>
                  <a:schemeClr val="lt1"/>
                </a:solidFill>
                <a:latin typeface="Goudy Bookletter 1911"/>
                <a:ea typeface="Goudy Bookletter 1911"/>
                <a:cs typeface="Goudy Bookletter 1911"/>
                <a:sym typeface="Goudy Bookletter 1911"/>
              </a:rPr>
              <a:t>github.com</a:t>
            </a:r>
            <a:r>
              <a:rPr lang="en-GB" dirty="0">
                <a:solidFill>
                  <a:schemeClr val="lt1"/>
                </a:solidFill>
                <a:latin typeface="Goudy Bookletter 1911"/>
                <a:ea typeface="Goudy Bookletter 1911"/>
                <a:cs typeface="Goudy Bookletter 1911"/>
                <a:sym typeface="Goudy Bookletter 1911"/>
              </a:rPr>
              <a:t>/google/</a:t>
            </a:r>
            <a:r>
              <a:rPr lang="en-GB" dirty="0" err="1">
                <a:solidFill>
                  <a:schemeClr val="lt1"/>
                </a:solidFill>
                <a:latin typeface="Goudy Bookletter 1911"/>
                <a:ea typeface="Goudy Bookletter 1911"/>
                <a:cs typeface="Goudy Bookletter 1911"/>
                <a:sym typeface="Goudy Bookletter 1911"/>
              </a:rPr>
              <a:t>gemmlowp</a:t>
            </a:r>
            <a:endParaRPr dirty="0">
              <a:solidFill>
                <a:schemeClr val="lt1"/>
              </a:solidFill>
            </a:endParaRPr>
          </a:p>
        </p:txBody>
      </p:sp>
      <p:sp>
        <p:nvSpPr>
          <p:cNvPr id="433" name="Google Shape;433;p46"/>
          <p:cNvSpPr txBox="1"/>
          <p:nvPr/>
        </p:nvSpPr>
        <p:spPr>
          <a:xfrm>
            <a:off x="3494975" y="4796625"/>
            <a:ext cx="89592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dirty="0">
                <a:solidFill>
                  <a:schemeClr val="lt1"/>
                </a:solidFill>
                <a:latin typeface="Goudy Bookletter 1911"/>
                <a:ea typeface="Goudy Bookletter 1911"/>
                <a:cs typeface="Goudy Bookletter 1911"/>
                <a:sym typeface="Goudy Bookletter 1911"/>
              </a:rPr>
              <a:t>https://</a:t>
            </a:r>
            <a:r>
              <a:rPr lang="en-GB" dirty="0" err="1">
                <a:solidFill>
                  <a:schemeClr val="lt1"/>
                </a:solidFill>
                <a:latin typeface="Goudy Bookletter 1911"/>
                <a:ea typeface="Goudy Bookletter 1911"/>
                <a:cs typeface="Goudy Bookletter 1911"/>
                <a:sym typeface="Goudy Bookletter 1911"/>
              </a:rPr>
              <a:t>intel.github.io</a:t>
            </a:r>
            <a:r>
              <a:rPr lang="en-GB" dirty="0">
                <a:solidFill>
                  <a:schemeClr val="lt1"/>
                </a:solidFill>
                <a:latin typeface="Goudy Bookletter 1911"/>
                <a:ea typeface="Goudy Bookletter 1911"/>
                <a:cs typeface="Goudy Bookletter 1911"/>
                <a:sym typeface="Goudy Bookletter 1911"/>
              </a:rPr>
              <a:t>/</a:t>
            </a:r>
            <a:r>
              <a:rPr lang="en-GB" dirty="0" err="1">
                <a:solidFill>
                  <a:schemeClr val="lt1"/>
                </a:solidFill>
                <a:latin typeface="Goudy Bookletter 1911"/>
                <a:ea typeface="Goudy Bookletter 1911"/>
                <a:cs typeface="Goudy Bookletter 1911"/>
                <a:sym typeface="Goudy Bookletter 1911"/>
              </a:rPr>
              <a:t>mkl-dnn</a:t>
            </a:r>
            <a:r>
              <a:rPr lang="en-GB" dirty="0">
                <a:solidFill>
                  <a:schemeClr val="lt1"/>
                </a:solidFill>
                <a:latin typeface="Goudy Bookletter 1911"/>
                <a:ea typeface="Goudy Bookletter 1911"/>
                <a:cs typeface="Goudy Bookletter 1911"/>
                <a:sym typeface="Goudy Bookletter 1911"/>
              </a:rPr>
              <a:t>/</a:t>
            </a:r>
            <a:r>
              <a:rPr lang="en-GB" dirty="0" err="1">
                <a:solidFill>
                  <a:schemeClr val="lt1"/>
                </a:solidFill>
                <a:latin typeface="Goudy Bookletter 1911"/>
                <a:ea typeface="Goudy Bookletter 1911"/>
                <a:cs typeface="Goudy Bookletter 1911"/>
                <a:sym typeface="Goudy Bookletter 1911"/>
              </a:rPr>
              <a:t>index.html</a:t>
            </a:r>
            <a:endParaRPr dirty="0">
              <a:solidFill>
                <a:schemeClr val="lt1"/>
              </a:solidFill>
            </a:endParaRPr>
          </a:p>
        </p:txBody>
      </p:sp>
      <p:sp>
        <p:nvSpPr>
          <p:cNvPr id="434" name="Google Shape;434;p46"/>
          <p:cNvSpPr txBox="1">
            <a:spLocks noGrp="1"/>
          </p:cNvSpPr>
          <p:nvPr>
            <p:ph type="body" idx="1"/>
          </p:nvPr>
        </p:nvSpPr>
        <p:spPr>
          <a:xfrm>
            <a:off x="208275" y="1307850"/>
            <a:ext cx="8816400" cy="28590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Font typeface="Goudy Bookletter 1911"/>
              <a:buChar char="●"/>
            </a:pPr>
            <a:endParaRPr sz="1600" dirty="0">
              <a:latin typeface="Goudy Bookletter 1911"/>
              <a:ea typeface="Goudy Bookletter 1911"/>
              <a:cs typeface="Goudy Bookletter 1911"/>
              <a:sym typeface="Goudy Bookletter 1911"/>
            </a:endParaRPr>
          </a:p>
          <a:p>
            <a:pPr marL="0" lvl="0" indent="0" algn="l" rtl="0">
              <a:lnSpc>
                <a:spcPct val="100000"/>
              </a:lnSpc>
              <a:spcBef>
                <a:spcPts val="1600"/>
              </a:spcBef>
              <a:spcAft>
                <a:spcPts val="0"/>
              </a:spcAft>
              <a:buNone/>
            </a:pPr>
            <a:r>
              <a:rPr lang="en-GB" sz="1600" dirty="0">
                <a:latin typeface="Goudy Bookletter 1911"/>
                <a:ea typeface="Goudy Bookletter 1911"/>
                <a:cs typeface="Goudy Bookletter 1911"/>
                <a:sym typeface="Goudy Bookletter 1911"/>
              </a:rPr>
              <a:t>MKL-DNN: Intel(R) Math Kernel Library for Deep Neural Networks.</a:t>
            </a:r>
            <a:endParaRPr sz="1600" dirty="0">
              <a:latin typeface="Goudy Bookletter 1911"/>
              <a:ea typeface="Goudy Bookletter 1911"/>
              <a:cs typeface="Goudy Bookletter 1911"/>
              <a:sym typeface="Goudy Bookletter 1911"/>
            </a:endParaRPr>
          </a:p>
          <a:p>
            <a:pPr marL="457200" lvl="0" indent="-317500" algn="l" rtl="0">
              <a:lnSpc>
                <a:spcPct val="100000"/>
              </a:lnSpc>
              <a:spcBef>
                <a:spcPts val="1600"/>
              </a:spcBef>
              <a:spcAft>
                <a:spcPts val="0"/>
              </a:spcAft>
              <a:buSzPts val="1400"/>
              <a:buFont typeface="Goudy Bookletter 1911"/>
              <a:buChar char="●"/>
            </a:pPr>
            <a:r>
              <a:rPr lang="en-GB" sz="1600" dirty="0">
                <a:latin typeface="Goudy Bookletter 1911"/>
                <a:ea typeface="Goudy Bookletter 1911"/>
                <a:cs typeface="Goudy Bookletter 1911"/>
                <a:sym typeface="Goudy Bookletter 1911"/>
              </a:rPr>
              <a:t>Intended for acceleration of DL frameworks on Intel architecture and Processor Graphics Architecture.</a:t>
            </a:r>
            <a:endParaRPr sz="1600" dirty="0">
              <a:latin typeface="Goudy Bookletter 1911"/>
              <a:ea typeface="Goudy Bookletter 1911"/>
              <a:cs typeface="Goudy Bookletter 1911"/>
              <a:sym typeface="Goudy Bookletter 1911"/>
            </a:endParaRPr>
          </a:p>
          <a:p>
            <a:pPr marL="457200" lvl="0" indent="-317500" algn="l" rtl="0">
              <a:lnSpc>
                <a:spcPct val="100000"/>
              </a:lnSpc>
              <a:spcBef>
                <a:spcPts val="0"/>
              </a:spcBef>
              <a:spcAft>
                <a:spcPts val="0"/>
              </a:spcAft>
              <a:buSzPts val="1400"/>
              <a:buFont typeface="Goudy Bookletter 1911"/>
              <a:buChar char="●"/>
            </a:pPr>
            <a:r>
              <a:rPr lang="en-GB" sz="1600" dirty="0">
                <a:latin typeface="Goudy Bookletter 1911"/>
                <a:ea typeface="Goudy Bookletter 1911"/>
                <a:cs typeface="Goudy Bookletter 1911"/>
                <a:sym typeface="Goudy Bookletter 1911"/>
              </a:rPr>
              <a:t>Highly optimized implementations of computational operations used in convolutional and recurrent neural networks</a:t>
            </a:r>
            <a:endParaRPr sz="1600" dirty="0">
              <a:latin typeface="Goudy Bookletter 1911"/>
              <a:ea typeface="Goudy Bookletter 1911"/>
              <a:cs typeface="Goudy Bookletter 1911"/>
              <a:sym typeface="Goudy Bookletter 1911"/>
            </a:endParaRPr>
          </a:p>
          <a:p>
            <a:pPr marL="1371600" lvl="1" indent="-317500" algn="l" rtl="0">
              <a:lnSpc>
                <a:spcPct val="100000"/>
              </a:lnSpc>
              <a:spcBef>
                <a:spcPts val="0"/>
              </a:spcBef>
              <a:spcAft>
                <a:spcPts val="0"/>
              </a:spcAft>
              <a:buSzPts val="1400"/>
              <a:buFont typeface="Goudy Bookletter 1911"/>
              <a:buChar char="○"/>
            </a:pPr>
            <a:r>
              <a:rPr lang="en-GB" sz="1600" dirty="0">
                <a:latin typeface="Goudy Bookletter 1911"/>
                <a:ea typeface="Goudy Bookletter 1911"/>
                <a:cs typeface="Goudy Bookletter 1911"/>
                <a:sym typeface="Goudy Bookletter 1911"/>
              </a:rPr>
              <a:t>Image recognition</a:t>
            </a:r>
            <a:endParaRPr sz="1600" dirty="0">
              <a:latin typeface="Goudy Bookletter 1911"/>
              <a:ea typeface="Goudy Bookletter 1911"/>
              <a:cs typeface="Goudy Bookletter 1911"/>
              <a:sym typeface="Goudy Bookletter 1911"/>
            </a:endParaRPr>
          </a:p>
          <a:p>
            <a:pPr marL="1371600" lvl="1" indent="-317500" algn="l" rtl="0">
              <a:lnSpc>
                <a:spcPct val="100000"/>
              </a:lnSpc>
              <a:spcBef>
                <a:spcPts val="0"/>
              </a:spcBef>
              <a:spcAft>
                <a:spcPts val="0"/>
              </a:spcAft>
              <a:buSzPts val="1400"/>
              <a:buFont typeface="Goudy Bookletter 1911"/>
              <a:buChar char="○"/>
            </a:pPr>
            <a:r>
              <a:rPr lang="en-GB" sz="1600" dirty="0">
                <a:latin typeface="Goudy Bookletter 1911"/>
                <a:ea typeface="Goudy Bookletter 1911"/>
                <a:cs typeface="Goudy Bookletter 1911"/>
                <a:sym typeface="Goudy Bookletter 1911"/>
              </a:rPr>
              <a:t>Object detection, </a:t>
            </a:r>
            <a:endParaRPr sz="1600" dirty="0">
              <a:latin typeface="Goudy Bookletter 1911"/>
              <a:ea typeface="Goudy Bookletter 1911"/>
              <a:cs typeface="Goudy Bookletter 1911"/>
              <a:sym typeface="Goudy Bookletter 1911"/>
            </a:endParaRPr>
          </a:p>
          <a:p>
            <a:pPr marL="1371600" lvl="1" indent="-317500" algn="l" rtl="0">
              <a:lnSpc>
                <a:spcPct val="100000"/>
              </a:lnSpc>
              <a:spcBef>
                <a:spcPts val="0"/>
              </a:spcBef>
              <a:spcAft>
                <a:spcPts val="0"/>
              </a:spcAft>
              <a:buSzPts val="1400"/>
              <a:buFont typeface="Goudy Bookletter 1911"/>
              <a:buChar char="○"/>
            </a:pPr>
            <a:r>
              <a:rPr lang="en-GB" sz="1600" dirty="0">
                <a:latin typeface="Goudy Bookletter 1911"/>
                <a:ea typeface="Goudy Bookletter 1911"/>
                <a:cs typeface="Goudy Bookletter 1911"/>
                <a:sym typeface="Goudy Bookletter 1911"/>
              </a:rPr>
              <a:t>Semantic segmentation</a:t>
            </a:r>
            <a:endParaRPr sz="1600" dirty="0">
              <a:latin typeface="Goudy Bookletter 1911"/>
              <a:ea typeface="Goudy Bookletter 1911"/>
              <a:cs typeface="Goudy Bookletter 1911"/>
              <a:sym typeface="Goudy Bookletter 1911"/>
            </a:endParaRPr>
          </a:p>
          <a:p>
            <a:pPr marL="1371600" lvl="1" indent="-317500" algn="l" rtl="0">
              <a:lnSpc>
                <a:spcPct val="100000"/>
              </a:lnSpc>
              <a:spcBef>
                <a:spcPts val="0"/>
              </a:spcBef>
              <a:spcAft>
                <a:spcPts val="0"/>
              </a:spcAft>
              <a:buSzPts val="1400"/>
              <a:buFont typeface="Goudy Bookletter 1911"/>
              <a:buChar char="○"/>
            </a:pPr>
            <a:r>
              <a:rPr lang="en-GB" sz="1600" dirty="0">
                <a:latin typeface="Goudy Bookletter 1911"/>
                <a:ea typeface="Goudy Bookletter 1911"/>
                <a:cs typeface="Goudy Bookletter 1911"/>
                <a:sym typeface="Goudy Bookletter 1911"/>
              </a:rPr>
              <a:t>Neural machine translation</a:t>
            </a:r>
            <a:endParaRPr sz="1600" dirty="0">
              <a:latin typeface="Goudy Bookletter 1911"/>
              <a:ea typeface="Goudy Bookletter 1911"/>
              <a:cs typeface="Goudy Bookletter 1911"/>
              <a:sym typeface="Goudy Bookletter 1911"/>
            </a:endParaRPr>
          </a:p>
          <a:p>
            <a:pPr marL="1371600" lvl="1" indent="-317500" algn="l" rtl="0">
              <a:lnSpc>
                <a:spcPct val="100000"/>
              </a:lnSpc>
              <a:spcBef>
                <a:spcPts val="0"/>
              </a:spcBef>
              <a:spcAft>
                <a:spcPts val="0"/>
              </a:spcAft>
              <a:buSzPts val="1400"/>
              <a:buFont typeface="Goudy Bookletter 1911"/>
              <a:buChar char="○"/>
            </a:pPr>
            <a:r>
              <a:rPr lang="en-GB" sz="1600" dirty="0">
                <a:latin typeface="Goudy Bookletter 1911"/>
                <a:ea typeface="Goudy Bookletter 1911"/>
                <a:cs typeface="Goudy Bookletter 1911"/>
                <a:sym typeface="Goudy Bookletter 1911"/>
              </a:rPr>
              <a:t>Speech recognition</a:t>
            </a:r>
            <a:endParaRPr sz="1600" dirty="0">
              <a:latin typeface="Goudy Bookletter 1911"/>
              <a:ea typeface="Goudy Bookletter 1911"/>
              <a:cs typeface="Goudy Bookletter 1911"/>
              <a:sym typeface="Goudy Bookletter 1911"/>
            </a:endParaRPr>
          </a:p>
          <a:p>
            <a:pPr marL="0" lvl="0" indent="0" algn="l" rtl="0">
              <a:lnSpc>
                <a:spcPct val="100000"/>
              </a:lnSpc>
              <a:spcBef>
                <a:spcPts val="1600"/>
              </a:spcBef>
              <a:spcAft>
                <a:spcPts val="1600"/>
              </a:spcAft>
              <a:buNone/>
            </a:pPr>
            <a:endParaRPr sz="1600" dirty="0">
              <a:latin typeface="Goudy Bookletter 1911"/>
              <a:ea typeface="Goudy Bookletter 1911"/>
              <a:cs typeface="Goudy Bookletter 1911"/>
              <a:sym typeface="Goudy Bookletter 1911"/>
            </a:endParaRPr>
          </a:p>
        </p:txBody>
      </p:sp>
      <p:sp>
        <p:nvSpPr>
          <p:cNvPr id="2" name="Slide Number Placeholder 1">
            <a:extLst>
              <a:ext uri="{FF2B5EF4-FFF2-40B4-BE49-F238E27FC236}">
                <a16:creationId xmlns:a16="http://schemas.microsoft.com/office/drawing/2014/main" id="{9EDF37F5-E39D-4549-9716-1CCB74D34A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30</a:t>
            </a:fld>
            <a:endParaRPr lang="en-GB"/>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Goudy Bookletter 1911"/>
                <a:ea typeface="Goudy Bookletter 1911"/>
                <a:cs typeface="Goudy Bookletter 1911"/>
                <a:sym typeface="Goudy Bookletter 1911"/>
              </a:rPr>
              <a:t>Lightweight DNNs</a:t>
            </a:r>
            <a:endParaRPr sz="3000">
              <a:latin typeface="Goudy Bookletter 1911"/>
              <a:ea typeface="Goudy Bookletter 1911"/>
              <a:cs typeface="Goudy Bookletter 1911"/>
              <a:sym typeface="Goudy Bookletter 1911"/>
            </a:endParaRPr>
          </a:p>
        </p:txBody>
      </p:sp>
      <p:sp>
        <p:nvSpPr>
          <p:cNvPr id="440" name="Google Shape;440;p4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41" name="Google Shape;441;p47"/>
          <p:cNvPicPr preferRelativeResize="0"/>
          <p:nvPr/>
        </p:nvPicPr>
        <p:blipFill>
          <a:blip r:embed="rId3">
            <a:alphaModFix/>
          </a:blip>
          <a:stretch>
            <a:fillRect/>
          </a:stretch>
        </p:blipFill>
        <p:spPr>
          <a:xfrm>
            <a:off x="0" y="1858047"/>
            <a:ext cx="9144001" cy="1842606"/>
          </a:xfrm>
          <a:prstGeom prst="rect">
            <a:avLst/>
          </a:prstGeom>
          <a:noFill/>
          <a:ln>
            <a:noFill/>
          </a:ln>
        </p:spPr>
      </p:pic>
      <p:sp>
        <p:nvSpPr>
          <p:cNvPr id="2" name="Slide Number Placeholder 1">
            <a:extLst>
              <a:ext uri="{FF2B5EF4-FFF2-40B4-BE49-F238E27FC236}">
                <a16:creationId xmlns:a16="http://schemas.microsoft.com/office/drawing/2014/main" id="{E4E06F81-87FD-A242-AB6D-2D7935B75F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31</a:t>
            </a:fld>
            <a:endParaRPr lang="en-GB"/>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Goudy Bookletter 1911"/>
                <a:ea typeface="Goudy Bookletter 1911"/>
                <a:cs typeface="Goudy Bookletter 1911"/>
                <a:sym typeface="Goudy Bookletter 1911"/>
              </a:rPr>
              <a:t>Simple Data and Simple Ops</a:t>
            </a:r>
            <a:endParaRPr sz="3000">
              <a:latin typeface="Goudy Bookletter 1911"/>
              <a:ea typeface="Goudy Bookletter 1911"/>
              <a:cs typeface="Goudy Bookletter 1911"/>
              <a:sym typeface="Goudy Bookletter 1911"/>
            </a:endParaRPr>
          </a:p>
        </p:txBody>
      </p:sp>
      <p:pic>
        <p:nvPicPr>
          <p:cNvPr id="447" name="Google Shape;447;p48"/>
          <p:cNvPicPr preferRelativeResize="0"/>
          <p:nvPr/>
        </p:nvPicPr>
        <p:blipFill>
          <a:blip r:embed="rId3">
            <a:alphaModFix/>
          </a:blip>
          <a:stretch>
            <a:fillRect/>
          </a:stretch>
        </p:blipFill>
        <p:spPr>
          <a:xfrm>
            <a:off x="869000" y="1307850"/>
            <a:ext cx="7736188" cy="3530849"/>
          </a:xfrm>
          <a:prstGeom prst="rect">
            <a:avLst/>
          </a:prstGeom>
          <a:noFill/>
          <a:ln>
            <a:noFill/>
          </a:ln>
        </p:spPr>
      </p:pic>
      <p:sp>
        <p:nvSpPr>
          <p:cNvPr id="448" name="Google Shape;448;p48"/>
          <p:cNvSpPr txBox="1"/>
          <p:nvPr/>
        </p:nvSpPr>
        <p:spPr>
          <a:xfrm>
            <a:off x="0" y="4814850"/>
            <a:ext cx="30000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950" dirty="0" err="1">
                <a:solidFill>
                  <a:srgbClr val="FFFFFF"/>
                </a:solidFill>
              </a:rPr>
              <a:t>www.infxl.com</a:t>
            </a:r>
            <a:endParaRPr sz="950" dirty="0">
              <a:solidFill>
                <a:srgbClr val="FFFFFF"/>
              </a:solidFill>
            </a:endParaRPr>
          </a:p>
        </p:txBody>
      </p:sp>
      <p:sp>
        <p:nvSpPr>
          <p:cNvPr id="2" name="Slide Number Placeholder 1">
            <a:extLst>
              <a:ext uri="{FF2B5EF4-FFF2-40B4-BE49-F238E27FC236}">
                <a16:creationId xmlns:a16="http://schemas.microsoft.com/office/drawing/2014/main" id="{2604DCF4-70C0-E44A-B1E3-2299843121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32</a:t>
            </a:fld>
            <a:endParaRPr lang="en-GB"/>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Goudy Bookletter 1911"/>
                <a:ea typeface="Goudy Bookletter 1911"/>
                <a:cs typeface="Goudy Bookletter 1911"/>
                <a:sym typeface="Goudy Bookletter 1911"/>
              </a:rPr>
              <a:t>LWDNNs Use Case</a:t>
            </a:r>
            <a:endParaRPr>
              <a:latin typeface="Goudy Bookletter 1911"/>
              <a:ea typeface="Goudy Bookletter 1911"/>
              <a:cs typeface="Goudy Bookletter 1911"/>
              <a:sym typeface="Goudy Bookletter 1911"/>
            </a:endParaRPr>
          </a:p>
        </p:txBody>
      </p:sp>
      <p:sp>
        <p:nvSpPr>
          <p:cNvPr id="454" name="Google Shape;454;p49"/>
          <p:cNvSpPr txBox="1"/>
          <p:nvPr/>
        </p:nvSpPr>
        <p:spPr>
          <a:xfrm>
            <a:off x="127250" y="1560425"/>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lt1"/>
                </a:solidFill>
                <a:latin typeface="Goudy Bookletter 1911"/>
                <a:ea typeface="Goudy Bookletter 1911"/>
                <a:cs typeface="Goudy Bookletter 1911"/>
                <a:sym typeface="Goudy Bookletter 1911"/>
              </a:rPr>
              <a:t>Deep Nets for Real-Time Applications</a:t>
            </a:r>
            <a:r>
              <a:rPr lang="en-GB">
                <a:solidFill>
                  <a:schemeClr val="lt1"/>
                </a:solidFill>
                <a:latin typeface="Goudy Bookletter 1911"/>
                <a:ea typeface="Goudy Bookletter 1911"/>
                <a:cs typeface="Goudy Bookletter 1911"/>
                <a:sym typeface="Goudy Bookletter 1911"/>
              </a:rPr>
              <a:t> </a:t>
            </a:r>
            <a:endParaRPr>
              <a:solidFill>
                <a:schemeClr val="lt1"/>
              </a:solidFill>
              <a:latin typeface="Goudy Bookletter 1911"/>
              <a:ea typeface="Goudy Bookletter 1911"/>
              <a:cs typeface="Goudy Bookletter 1911"/>
              <a:sym typeface="Goudy Bookletter 1911"/>
            </a:endParaRPr>
          </a:p>
          <a:p>
            <a:pPr marL="457200" lvl="0" indent="-330200" algn="l" rtl="0">
              <a:spcBef>
                <a:spcPts val="0"/>
              </a:spcBef>
              <a:spcAft>
                <a:spcPts val="0"/>
              </a:spcAft>
              <a:buClr>
                <a:schemeClr val="lt1"/>
              </a:buClr>
              <a:buSzPts val="1600"/>
              <a:buFont typeface="Goudy Bookletter 1911"/>
              <a:buChar char="●"/>
            </a:pPr>
            <a:r>
              <a:rPr lang="en-GB" sz="1600">
                <a:solidFill>
                  <a:schemeClr val="lt1"/>
                </a:solidFill>
                <a:latin typeface="Goudy Bookletter 1911"/>
                <a:ea typeface="Goudy Bookletter 1911"/>
                <a:cs typeface="Goudy Bookletter 1911"/>
                <a:sym typeface="Goudy Bookletter 1911"/>
              </a:rPr>
              <a:t>Fault prediction in vehicular systems</a:t>
            </a:r>
            <a:endParaRPr sz="1600">
              <a:solidFill>
                <a:schemeClr val="lt1"/>
              </a:solidFill>
              <a:latin typeface="Goudy Bookletter 1911"/>
              <a:ea typeface="Goudy Bookletter 1911"/>
              <a:cs typeface="Goudy Bookletter 1911"/>
              <a:sym typeface="Goudy Bookletter 1911"/>
            </a:endParaRPr>
          </a:p>
          <a:p>
            <a:pPr marL="457200" lvl="0" indent="-330200" algn="l" rtl="0">
              <a:spcBef>
                <a:spcPts val="0"/>
              </a:spcBef>
              <a:spcAft>
                <a:spcPts val="0"/>
              </a:spcAft>
              <a:buClr>
                <a:schemeClr val="lt1"/>
              </a:buClr>
              <a:buSzPts val="1600"/>
              <a:buFont typeface="Goudy Bookletter 1911"/>
              <a:buChar char="●"/>
            </a:pPr>
            <a:r>
              <a:rPr lang="en-GB" sz="1600">
                <a:solidFill>
                  <a:schemeClr val="lt1"/>
                </a:solidFill>
                <a:latin typeface="Goudy Bookletter 1911"/>
                <a:ea typeface="Goudy Bookletter 1911"/>
                <a:cs typeface="Goudy Bookletter 1911"/>
                <a:sym typeface="Goudy Bookletter 1911"/>
              </a:rPr>
              <a:t>Malware detection</a:t>
            </a:r>
            <a:endParaRPr sz="1600">
              <a:solidFill>
                <a:schemeClr val="lt1"/>
              </a:solidFill>
              <a:latin typeface="Goudy Bookletter 1911"/>
              <a:ea typeface="Goudy Bookletter 1911"/>
              <a:cs typeface="Goudy Bookletter 1911"/>
              <a:sym typeface="Goudy Bookletter 1911"/>
            </a:endParaRPr>
          </a:p>
          <a:p>
            <a:pPr marL="457200" lvl="0" indent="-330200" algn="l" rtl="0">
              <a:spcBef>
                <a:spcPts val="0"/>
              </a:spcBef>
              <a:spcAft>
                <a:spcPts val="0"/>
              </a:spcAft>
              <a:buClr>
                <a:schemeClr val="lt1"/>
              </a:buClr>
              <a:buSzPts val="1600"/>
              <a:buFont typeface="Goudy Bookletter 1911"/>
              <a:buChar char="●"/>
            </a:pPr>
            <a:r>
              <a:rPr lang="en-GB" sz="1600">
                <a:solidFill>
                  <a:schemeClr val="lt1"/>
                </a:solidFill>
                <a:latin typeface="Goudy Bookletter 1911"/>
                <a:ea typeface="Goudy Bookletter 1911"/>
                <a:cs typeface="Goudy Bookletter 1911"/>
                <a:sym typeface="Goudy Bookletter 1911"/>
              </a:rPr>
              <a:t>Replacement of a large layer</a:t>
            </a:r>
            <a:br>
              <a:rPr lang="en-GB" sz="1600">
                <a:solidFill>
                  <a:schemeClr val="lt1"/>
                </a:solidFill>
                <a:latin typeface="Goudy Bookletter 1911"/>
                <a:ea typeface="Goudy Bookletter 1911"/>
                <a:cs typeface="Goudy Bookletter 1911"/>
                <a:sym typeface="Goudy Bookletter 1911"/>
              </a:rPr>
            </a:br>
            <a:r>
              <a:rPr lang="en-GB" sz="1600">
                <a:solidFill>
                  <a:schemeClr val="lt1"/>
                </a:solidFill>
                <a:latin typeface="Goudy Bookletter 1911"/>
                <a:ea typeface="Goudy Bookletter 1911"/>
                <a:cs typeface="Goudy Bookletter 1911"/>
                <a:sym typeface="Goudy Bookletter 1911"/>
              </a:rPr>
              <a:t>in a trained conventional net with an accelerated and</a:t>
            </a:r>
            <a:br>
              <a:rPr lang="en-GB" sz="1600">
                <a:solidFill>
                  <a:schemeClr val="lt1"/>
                </a:solidFill>
                <a:latin typeface="Goudy Bookletter 1911"/>
                <a:ea typeface="Goudy Bookletter 1911"/>
                <a:cs typeface="Goudy Bookletter 1911"/>
                <a:sym typeface="Goudy Bookletter 1911"/>
              </a:rPr>
            </a:br>
            <a:r>
              <a:rPr lang="en-GB" sz="1600">
                <a:solidFill>
                  <a:schemeClr val="lt1"/>
                </a:solidFill>
                <a:latin typeface="Goudy Bookletter 1911"/>
                <a:ea typeface="Goudy Bookletter 1911"/>
                <a:cs typeface="Goudy Bookletter 1911"/>
                <a:sym typeface="Goudy Bookletter 1911"/>
              </a:rPr>
              <a:t>low-memory version</a:t>
            </a:r>
            <a:endParaRPr sz="1600">
              <a:solidFill>
                <a:schemeClr val="lt1"/>
              </a:solidFill>
              <a:latin typeface="Goudy Bookletter 1911"/>
              <a:ea typeface="Goudy Bookletter 1911"/>
              <a:cs typeface="Goudy Bookletter 1911"/>
              <a:sym typeface="Goudy Bookletter 1911"/>
            </a:endParaRPr>
          </a:p>
        </p:txBody>
      </p:sp>
      <p:sp>
        <p:nvSpPr>
          <p:cNvPr id="455" name="Google Shape;455;p49"/>
          <p:cNvSpPr txBox="1"/>
          <p:nvPr/>
        </p:nvSpPr>
        <p:spPr>
          <a:xfrm>
            <a:off x="3169600" y="1560425"/>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lt1"/>
                </a:solidFill>
                <a:latin typeface="Goudy Bookletter 1911"/>
                <a:ea typeface="Goudy Bookletter 1911"/>
                <a:cs typeface="Goudy Bookletter 1911"/>
                <a:sym typeface="Goudy Bookletter 1911"/>
              </a:rPr>
              <a:t>Ultra-Low Power</a:t>
            </a:r>
            <a:br>
              <a:rPr lang="en-GB" sz="1800" b="1">
                <a:solidFill>
                  <a:schemeClr val="lt1"/>
                </a:solidFill>
                <a:latin typeface="Goudy Bookletter 1911"/>
                <a:ea typeface="Goudy Bookletter 1911"/>
                <a:cs typeface="Goudy Bookletter 1911"/>
                <a:sym typeface="Goudy Bookletter 1911"/>
              </a:rPr>
            </a:br>
            <a:r>
              <a:rPr lang="en-GB" sz="1800" b="1">
                <a:solidFill>
                  <a:schemeClr val="lt1"/>
                </a:solidFill>
                <a:latin typeface="Goudy Bookletter 1911"/>
                <a:ea typeface="Goudy Bookletter 1911"/>
                <a:cs typeface="Goudy Bookletter 1911"/>
                <a:sym typeface="Goudy Bookletter 1911"/>
              </a:rPr>
              <a:t>Deep Nets for IoT </a:t>
            </a:r>
            <a:endParaRPr sz="1800" b="1">
              <a:solidFill>
                <a:schemeClr val="lt1"/>
              </a:solidFill>
              <a:latin typeface="Goudy Bookletter 1911"/>
              <a:ea typeface="Goudy Bookletter 1911"/>
              <a:cs typeface="Goudy Bookletter 1911"/>
              <a:sym typeface="Goudy Bookletter 1911"/>
            </a:endParaRPr>
          </a:p>
          <a:p>
            <a:pPr marL="457200" lvl="0" indent="-330200" algn="l" rtl="0">
              <a:spcBef>
                <a:spcPts val="0"/>
              </a:spcBef>
              <a:spcAft>
                <a:spcPts val="0"/>
              </a:spcAft>
              <a:buClr>
                <a:schemeClr val="lt1"/>
              </a:buClr>
              <a:buSzPts val="1600"/>
              <a:buFont typeface="Goudy Bookletter 1911"/>
              <a:buChar char="●"/>
            </a:pPr>
            <a:r>
              <a:rPr lang="en-GB" sz="1600">
                <a:solidFill>
                  <a:schemeClr val="lt1"/>
                </a:solidFill>
                <a:latin typeface="Goudy Bookletter 1911"/>
                <a:ea typeface="Goudy Bookletter 1911"/>
                <a:cs typeface="Goudy Bookletter 1911"/>
                <a:sym typeface="Goudy Bookletter 1911"/>
              </a:rPr>
              <a:t>Fall-predicting wearable</a:t>
            </a:r>
            <a:br>
              <a:rPr lang="en-GB" sz="1600">
                <a:solidFill>
                  <a:schemeClr val="lt1"/>
                </a:solidFill>
                <a:latin typeface="Goudy Bookletter 1911"/>
                <a:ea typeface="Goudy Bookletter 1911"/>
                <a:cs typeface="Goudy Bookletter 1911"/>
                <a:sym typeface="Goudy Bookletter 1911"/>
              </a:rPr>
            </a:br>
            <a:r>
              <a:rPr lang="en-GB" sz="1600">
                <a:solidFill>
                  <a:schemeClr val="lt1"/>
                </a:solidFill>
                <a:latin typeface="Goudy Bookletter 1911"/>
                <a:ea typeface="Goudy Bookletter 1911"/>
                <a:cs typeface="Goudy Bookletter 1911"/>
                <a:sym typeface="Goudy Bookletter 1911"/>
              </a:rPr>
              <a:t>for seniors</a:t>
            </a:r>
            <a:endParaRPr sz="1600">
              <a:solidFill>
                <a:schemeClr val="lt1"/>
              </a:solidFill>
              <a:latin typeface="Goudy Bookletter 1911"/>
              <a:ea typeface="Goudy Bookletter 1911"/>
              <a:cs typeface="Goudy Bookletter 1911"/>
              <a:sym typeface="Goudy Bookletter 1911"/>
            </a:endParaRPr>
          </a:p>
          <a:p>
            <a:pPr marL="457200" lvl="0" indent="-330200" algn="l" rtl="0">
              <a:spcBef>
                <a:spcPts val="0"/>
              </a:spcBef>
              <a:spcAft>
                <a:spcPts val="0"/>
              </a:spcAft>
              <a:buClr>
                <a:schemeClr val="lt1"/>
              </a:buClr>
              <a:buSzPts val="1600"/>
              <a:buFont typeface="Goudy Bookletter 1911"/>
              <a:buChar char="●"/>
            </a:pPr>
            <a:r>
              <a:rPr lang="en-GB" sz="1600">
                <a:solidFill>
                  <a:schemeClr val="lt1"/>
                </a:solidFill>
                <a:latin typeface="Goudy Bookletter 1911"/>
                <a:ea typeface="Goudy Bookletter 1911"/>
                <a:cs typeface="Goudy Bookletter 1911"/>
                <a:sym typeface="Goudy Bookletter 1911"/>
              </a:rPr>
              <a:t>Remote environmental sensor</a:t>
            </a:r>
            <a:endParaRPr sz="1600">
              <a:solidFill>
                <a:schemeClr val="lt1"/>
              </a:solidFill>
              <a:latin typeface="Goudy Bookletter 1911"/>
              <a:ea typeface="Goudy Bookletter 1911"/>
              <a:cs typeface="Goudy Bookletter 1911"/>
              <a:sym typeface="Goudy Bookletter 1911"/>
            </a:endParaRPr>
          </a:p>
          <a:p>
            <a:pPr marL="457200" lvl="0" indent="-330200" algn="l" rtl="0">
              <a:spcBef>
                <a:spcPts val="0"/>
              </a:spcBef>
              <a:spcAft>
                <a:spcPts val="0"/>
              </a:spcAft>
              <a:buClr>
                <a:schemeClr val="lt1"/>
              </a:buClr>
              <a:buSzPts val="1600"/>
              <a:buFont typeface="Goudy Bookletter 1911"/>
              <a:buChar char="●"/>
            </a:pPr>
            <a:r>
              <a:rPr lang="en-GB" sz="1600">
                <a:solidFill>
                  <a:schemeClr val="lt1"/>
                </a:solidFill>
                <a:latin typeface="Goudy Bookletter 1911"/>
                <a:ea typeface="Goudy Bookletter 1911"/>
                <a:cs typeface="Goudy Bookletter 1911"/>
                <a:sym typeface="Goudy Bookletter 1911"/>
              </a:rPr>
              <a:t>Running-form indicator for long-distance runners</a:t>
            </a:r>
            <a:endParaRPr sz="1600">
              <a:solidFill>
                <a:schemeClr val="lt1"/>
              </a:solidFill>
              <a:latin typeface="Goudy Bookletter 1911"/>
              <a:ea typeface="Goudy Bookletter 1911"/>
              <a:cs typeface="Goudy Bookletter 1911"/>
              <a:sym typeface="Goudy Bookletter 1911"/>
            </a:endParaRPr>
          </a:p>
          <a:p>
            <a:pPr marL="457200" lvl="0" indent="0" algn="l" rtl="0">
              <a:spcBef>
                <a:spcPts val="0"/>
              </a:spcBef>
              <a:spcAft>
                <a:spcPts val="0"/>
              </a:spcAft>
              <a:buNone/>
            </a:pPr>
            <a:endParaRPr sz="1800" b="1">
              <a:solidFill>
                <a:schemeClr val="lt1"/>
              </a:solidFill>
              <a:latin typeface="Goudy Bookletter 1911"/>
              <a:ea typeface="Goudy Bookletter 1911"/>
              <a:cs typeface="Goudy Bookletter 1911"/>
              <a:sym typeface="Goudy Bookletter 1911"/>
            </a:endParaRPr>
          </a:p>
        </p:txBody>
      </p:sp>
      <p:sp>
        <p:nvSpPr>
          <p:cNvPr id="456" name="Google Shape;456;p49"/>
          <p:cNvSpPr txBox="1"/>
          <p:nvPr/>
        </p:nvSpPr>
        <p:spPr>
          <a:xfrm>
            <a:off x="6169600" y="1665925"/>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lt1"/>
                </a:solidFill>
                <a:latin typeface="Goudy Bookletter 1911"/>
                <a:ea typeface="Goudy Bookletter 1911"/>
                <a:cs typeface="Goudy Bookletter 1911"/>
                <a:sym typeface="Goudy Bookletter 1911"/>
              </a:rPr>
              <a:t>Ultra-Low Power</a:t>
            </a:r>
            <a:br>
              <a:rPr lang="en-GB" sz="1800" b="1">
                <a:solidFill>
                  <a:schemeClr val="lt1"/>
                </a:solidFill>
                <a:latin typeface="Goudy Bookletter 1911"/>
                <a:ea typeface="Goudy Bookletter 1911"/>
                <a:cs typeface="Goudy Bookletter 1911"/>
                <a:sym typeface="Goudy Bookletter 1911"/>
              </a:rPr>
            </a:br>
            <a:r>
              <a:rPr lang="en-GB" sz="1800" b="1">
                <a:solidFill>
                  <a:schemeClr val="lt1"/>
                </a:solidFill>
                <a:latin typeface="Goudy Bookletter 1911"/>
                <a:ea typeface="Goudy Bookletter 1911"/>
                <a:cs typeface="Goudy Bookletter 1911"/>
                <a:sym typeface="Goudy Bookletter 1911"/>
              </a:rPr>
              <a:t>Deep Nets for IoT </a:t>
            </a:r>
            <a:endParaRPr sz="1800" b="1">
              <a:solidFill>
                <a:schemeClr val="lt1"/>
              </a:solidFill>
              <a:latin typeface="Goudy Bookletter 1911"/>
              <a:ea typeface="Goudy Bookletter 1911"/>
              <a:cs typeface="Goudy Bookletter 1911"/>
              <a:sym typeface="Goudy Bookletter 1911"/>
            </a:endParaRPr>
          </a:p>
          <a:p>
            <a:pPr marL="457200" lvl="0" indent="-330200" algn="l" rtl="0">
              <a:spcBef>
                <a:spcPts val="0"/>
              </a:spcBef>
              <a:spcAft>
                <a:spcPts val="0"/>
              </a:spcAft>
              <a:buClr>
                <a:schemeClr val="lt1"/>
              </a:buClr>
              <a:buSzPts val="1600"/>
              <a:buFont typeface="Goudy Bookletter 1911"/>
              <a:buChar char="●"/>
            </a:pPr>
            <a:r>
              <a:rPr lang="en-GB" sz="1600">
                <a:solidFill>
                  <a:schemeClr val="lt1"/>
                </a:solidFill>
                <a:latin typeface="Goudy Bookletter 1911"/>
                <a:ea typeface="Goudy Bookletter 1911"/>
                <a:cs typeface="Goudy Bookletter 1911"/>
                <a:sym typeface="Goudy Bookletter 1911"/>
              </a:rPr>
              <a:t>Fall-predicting wearable</a:t>
            </a:r>
            <a:br>
              <a:rPr lang="en-GB" sz="1600">
                <a:solidFill>
                  <a:schemeClr val="lt1"/>
                </a:solidFill>
                <a:latin typeface="Goudy Bookletter 1911"/>
                <a:ea typeface="Goudy Bookletter 1911"/>
                <a:cs typeface="Goudy Bookletter 1911"/>
                <a:sym typeface="Goudy Bookletter 1911"/>
              </a:rPr>
            </a:br>
            <a:r>
              <a:rPr lang="en-GB" sz="1600">
                <a:solidFill>
                  <a:schemeClr val="lt1"/>
                </a:solidFill>
                <a:latin typeface="Goudy Bookletter 1911"/>
                <a:ea typeface="Goudy Bookletter 1911"/>
                <a:cs typeface="Goudy Bookletter 1911"/>
                <a:sym typeface="Goudy Bookletter 1911"/>
              </a:rPr>
              <a:t>for seniors</a:t>
            </a:r>
            <a:endParaRPr sz="1600">
              <a:solidFill>
                <a:schemeClr val="lt1"/>
              </a:solidFill>
              <a:latin typeface="Goudy Bookletter 1911"/>
              <a:ea typeface="Goudy Bookletter 1911"/>
              <a:cs typeface="Goudy Bookletter 1911"/>
              <a:sym typeface="Goudy Bookletter 1911"/>
            </a:endParaRPr>
          </a:p>
          <a:p>
            <a:pPr marL="457200" lvl="0" indent="-330200" algn="l" rtl="0">
              <a:spcBef>
                <a:spcPts val="0"/>
              </a:spcBef>
              <a:spcAft>
                <a:spcPts val="0"/>
              </a:spcAft>
              <a:buClr>
                <a:schemeClr val="lt1"/>
              </a:buClr>
              <a:buSzPts val="1600"/>
              <a:buFont typeface="Goudy Bookletter 1911"/>
              <a:buChar char="●"/>
            </a:pPr>
            <a:r>
              <a:rPr lang="en-GB" sz="1600">
                <a:solidFill>
                  <a:schemeClr val="lt1"/>
                </a:solidFill>
                <a:latin typeface="Goudy Bookletter 1911"/>
                <a:ea typeface="Goudy Bookletter 1911"/>
                <a:cs typeface="Goudy Bookletter 1911"/>
                <a:sym typeface="Goudy Bookletter 1911"/>
              </a:rPr>
              <a:t>Remote environmental sensor</a:t>
            </a:r>
            <a:endParaRPr sz="1600">
              <a:solidFill>
                <a:schemeClr val="lt1"/>
              </a:solidFill>
              <a:latin typeface="Goudy Bookletter 1911"/>
              <a:ea typeface="Goudy Bookletter 1911"/>
              <a:cs typeface="Goudy Bookletter 1911"/>
              <a:sym typeface="Goudy Bookletter 1911"/>
            </a:endParaRPr>
          </a:p>
          <a:p>
            <a:pPr marL="457200" lvl="0" indent="-330200" algn="l" rtl="0">
              <a:spcBef>
                <a:spcPts val="0"/>
              </a:spcBef>
              <a:spcAft>
                <a:spcPts val="0"/>
              </a:spcAft>
              <a:buClr>
                <a:schemeClr val="lt1"/>
              </a:buClr>
              <a:buSzPts val="1600"/>
              <a:buFont typeface="Goudy Bookletter 1911"/>
              <a:buChar char="●"/>
            </a:pPr>
            <a:r>
              <a:rPr lang="en-GB" sz="1600">
                <a:solidFill>
                  <a:schemeClr val="lt1"/>
                </a:solidFill>
                <a:latin typeface="Goudy Bookletter 1911"/>
                <a:ea typeface="Goudy Bookletter 1911"/>
                <a:cs typeface="Goudy Bookletter 1911"/>
                <a:sym typeface="Goudy Bookletter 1911"/>
              </a:rPr>
              <a:t>Running-form indicator for long-distance runners</a:t>
            </a:r>
            <a:endParaRPr sz="1600">
              <a:solidFill>
                <a:schemeClr val="lt1"/>
              </a:solidFill>
              <a:latin typeface="Goudy Bookletter 1911"/>
              <a:ea typeface="Goudy Bookletter 1911"/>
              <a:cs typeface="Goudy Bookletter 1911"/>
              <a:sym typeface="Goudy Bookletter 1911"/>
            </a:endParaRPr>
          </a:p>
          <a:p>
            <a:pPr marL="457200" lvl="0" indent="0" algn="l" rtl="0">
              <a:spcBef>
                <a:spcPts val="0"/>
              </a:spcBef>
              <a:spcAft>
                <a:spcPts val="0"/>
              </a:spcAft>
              <a:buNone/>
            </a:pPr>
            <a:endParaRPr sz="1800" b="1">
              <a:solidFill>
                <a:schemeClr val="lt1"/>
              </a:solidFill>
              <a:latin typeface="Goudy Bookletter 1911"/>
              <a:ea typeface="Goudy Bookletter 1911"/>
              <a:cs typeface="Goudy Bookletter 1911"/>
              <a:sym typeface="Goudy Bookletter 1911"/>
            </a:endParaRPr>
          </a:p>
        </p:txBody>
      </p:sp>
      <p:sp>
        <p:nvSpPr>
          <p:cNvPr id="2" name="Slide Number Placeholder 1">
            <a:extLst>
              <a:ext uri="{FF2B5EF4-FFF2-40B4-BE49-F238E27FC236}">
                <a16:creationId xmlns:a16="http://schemas.microsoft.com/office/drawing/2014/main" id="{5917D4F6-DD6F-EA4C-AF85-BA84C4B07D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33</a:t>
            </a:fld>
            <a:endParaRPr lang="en-GB"/>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Goudy Bookletter 1911"/>
                <a:ea typeface="Goudy Bookletter 1911"/>
                <a:cs typeface="Goudy Bookletter 1911"/>
                <a:sym typeface="Goudy Bookletter 1911"/>
              </a:rPr>
              <a:t>Model Development Workflow</a:t>
            </a:r>
            <a:endParaRPr>
              <a:latin typeface="Goudy Bookletter 1911"/>
              <a:ea typeface="Goudy Bookletter 1911"/>
              <a:cs typeface="Goudy Bookletter 1911"/>
              <a:sym typeface="Goudy Bookletter 1911"/>
            </a:endParaRPr>
          </a:p>
        </p:txBody>
      </p:sp>
      <p:sp>
        <p:nvSpPr>
          <p:cNvPr id="462" name="Google Shape;462;p50"/>
          <p:cNvSpPr txBox="1"/>
          <p:nvPr/>
        </p:nvSpPr>
        <p:spPr>
          <a:xfrm>
            <a:off x="0" y="4814850"/>
            <a:ext cx="30000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950">
                <a:solidFill>
                  <a:srgbClr val="FFFFFF"/>
                </a:solidFill>
              </a:rPr>
              <a:t>www.infxl.com</a:t>
            </a:r>
            <a:endParaRPr sz="950">
              <a:solidFill>
                <a:srgbClr val="FFFFFF"/>
              </a:solidFill>
            </a:endParaRPr>
          </a:p>
        </p:txBody>
      </p:sp>
      <p:pic>
        <p:nvPicPr>
          <p:cNvPr id="463" name="Google Shape;463;p50"/>
          <p:cNvPicPr preferRelativeResize="0"/>
          <p:nvPr/>
        </p:nvPicPr>
        <p:blipFill>
          <a:blip r:embed="rId3">
            <a:alphaModFix/>
          </a:blip>
          <a:stretch>
            <a:fillRect/>
          </a:stretch>
        </p:blipFill>
        <p:spPr>
          <a:xfrm>
            <a:off x="802050" y="1460250"/>
            <a:ext cx="7250866" cy="3202200"/>
          </a:xfrm>
          <a:prstGeom prst="rect">
            <a:avLst/>
          </a:prstGeom>
          <a:noFill/>
          <a:ln>
            <a:noFill/>
          </a:ln>
        </p:spPr>
      </p:pic>
      <p:sp>
        <p:nvSpPr>
          <p:cNvPr id="2" name="Slide Number Placeholder 1">
            <a:extLst>
              <a:ext uri="{FF2B5EF4-FFF2-40B4-BE49-F238E27FC236}">
                <a16:creationId xmlns:a16="http://schemas.microsoft.com/office/drawing/2014/main" id="{09DEC0D4-F6BD-7C4D-9411-26183D0921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34</a:t>
            </a:fld>
            <a:endParaRPr lang="en-GB"/>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Packaged Lightweight Net in C!</a:t>
            </a:r>
            <a:endParaRPr/>
          </a:p>
        </p:txBody>
      </p:sp>
      <p:pic>
        <p:nvPicPr>
          <p:cNvPr id="469" name="Google Shape;469;p51"/>
          <p:cNvPicPr preferRelativeResize="0"/>
          <p:nvPr/>
        </p:nvPicPr>
        <p:blipFill>
          <a:blip r:embed="rId3">
            <a:alphaModFix/>
          </a:blip>
          <a:stretch>
            <a:fillRect/>
          </a:stretch>
        </p:blipFill>
        <p:spPr>
          <a:xfrm>
            <a:off x="152400" y="1460250"/>
            <a:ext cx="8769749" cy="3530850"/>
          </a:xfrm>
          <a:prstGeom prst="rect">
            <a:avLst/>
          </a:prstGeom>
          <a:noFill/>
          <a:ln>
            <a:noFill/>
          </a:ln>
        </p:spPr>
      </p:pic>
      <p:sp>
        <p:nvSpPr>
          <p:cNvPr id="470" name="Google Shape;470;p51"/>
          <p:cNvSpPr txBox="1"/>
          <p:nvPr/>
        </p:nvSpPr>
        <p:spPr>
          <a:xfrm>
            <a:off x="0" y="4814850"/>
            <a:ext cx="30000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950">
                <a:solidFill>
                  <a:srgbClr val="FFFFFF"/>
                </a:solidFill>
              </a:rPr>
              <a:t>www.infxl.com</a:t>
            </a:r>
            <a:endParaRPr sz="950">
              <a:solidFill>
                <a:srgbClr val="FFFFFF"/>
              </a:solidFill>
            </a:endParaRPr>
          </a:p>
        </p:txBody>
      </p:sp>
      <p:sp>
        <p:nvSpPr>
          <p:cNvPr id="2" name="Slide Number Placeholder 1">
            <a:extLst>
              <a:ext uri="{FF2B5EF4-FFF2-40B4-BE49-F238E27FC236}">
                <a16:creationId xmlns:a16="http://schemas.microsoft.com/office/drawing/2014/main" id="{A1F4AC64-D744-7648-935E-2B33E45220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35</a:t>
            </a:fld>
            <a:endParaRPr lang="en-GB"/>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Sensor + LWDNN + Radio</a:t>
            </a:r>
            <a:endParaRPr/>
          </a:p>
        </p:txBody>
      </p:sp>
      <p:sp>
        <p:nvSpPr>
          <p:cNvPr id="476" name="Google Shape;476;p52"/>
          <p:cNvSpPr txBox="1"/>
          <p:nvPr/>
        </p:nvSpPr>
        <p:spPr>
          <a:xfrm>
            <a:off x="0" y="4038450"/>
            <a:ext cx="9061500" cy="1077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Goudy Bookletter 1911"/>
              <a:buChar char="●"/>
            </a:pPr>
            <a:r>
              <a:rPr lang="en-GB" sz="1600">
                <a:solidFill>
                  <a:schemeClr val="lt1"/>
                </a:solidFill>
                <a:latin typeface="Goudy Bookletter 1911"/>
                <a:ea typeface="Goudy Bookletter 1911"/>
                <a:cs typeface="Goudy Bookletter 1911"/>
                <a:sym typeface="Goudy Bookletter 1911"/>
              </a:rPr>
              <a:t>Inexpensive, low-power, multi-sensor LPWAN module with built-in intelligence</a:t>
            </a:r>
            <a:endParaRPr sz="1600">
              <a:solidFill>
                <a:schemeClr val="lt1"/>
              </a:solidFill>
              <a:latin typeface="Goudy Bookletter 1911"/>
              <a:ea typeface="Goudy Bookletter 1911"/>
              <a:cs typeface="Goudy Bookletter 1911"/>
              <a:sym typeface="Goudy Bookletter 1911"/>
            </a:endParaRPr>
          </a:p>
          <a:p>
            <a:pPr marL="457200" lvl="0" indent="-330200" algn="l" rtl="0">
              <a:spcBef>
                <a:spcPts val="0"/>
              </a:spcBef>
              <a:spcAft>
                <a:spcPts val="0"/>
              </a:spcAft>
              <a:buClr>
                <a:schemeClr val="lt1"/>
              </a:buClr>
              <a:buSzPts val="1600"/>
              <a:buFont typeface="Goudy Bookletter 1911"/>
              <a:buChar char="●"/>
            </a:pPr>
            <a:r>
              <a:rPr lang="en-GB" sz="1600">
                <a:solidFill>
                  <a:schemeClr val="lt1"/>
                </a:solidFill>
                <a:latin typeface="Goudy Bookletter 1911"/>
                <a:ea typeface="Goudy Bookletter 1911"/>
                <a:cs typeface="Goudy Bookletter 1911"/>
                <a:sym typeface="Goudy Bookletter 1911"/>
              </a:rPr>
              <a:t>Longer battery life due to reduced frequency and size of data uploads</a:t>
            </a:r>
            <a:endParaRPr sz="1600">
              <a:solidFill>
                <a:schemeClr val="lt1"/>
              </a:solidFill>
              <a:latin typeface="Goudy Bookletter 1911"/>
              <a:ea typeface="Goudy Bookletter 1911"/>
              <a:cs typeface="Goudy Bookletter 1911"/>
              <a:sym typeface="Goudy Bookletter 1911"/>
            </a:endParaRPr>
          </a:p>
          <a:p>
            <a:pPr marL="457200" lvl="0" indent="-330200" algn="l" rtl="0">
              <a:spcBef>
                <a:spcPts val="0"/>
              </a:spcBef>
              <a:spcAft>
                <a:spcPts val="0"/>
              </a:spcAft>
              <a:buClr>
                <a:schemeClr val="lt1"/>
              </a:buClr>
              <a:buSzPts val="1600"/>
              <a:buFont typeface="Goudy Bookletter 1911"/>
              <a:buChar char="●"/>
            </a:pPr>
            <a:r>
              <a:rPr lang="en-GB" sz="1600">
                <a:solidFill>
                  <a:schemeClr val="lt1"/>
                </a:solidFill>
                <a:latin typeface="Goudy Bookletter 1911"/>
                <a:ea typeface="Goudy Bookletter 1911"/>
                <a:cs typeface="Goudy Bookletter 1911"/>
                <a:sym typeface="Goudy Bookletter 1911"/>
              </a:rPr>
              <a:t>Fast response</a:t>
            </a:r>
            <a:endParaRPr sz="1600">
              <a:solidFill>
                <a:schemeClr val="lt1"/>
              </a:solidFill>
              <a:latin typeface="Goudy Bookletter 1911"/>
              <a:ea typeface="Goudy Bookletter 1911"/>
              <a:cs typeface="Goudy Bookletter 1911"/>
              <a:sym typeface="Goudy Bookletter 1911"/>
            </a:endParaRPr>
          </a:p>
        </p:txBody>
      </p:sp>
      <p:pic>
        <p:nvPicPr>
          <p:cNvPr id="477" name="Google Shape;477;p52"/>
          <p:cNvPicPr preferRelativeResize="0"/>
          <p:nvPr/>
        </p:nvPicPr>
        <p:blipFill>
          <a:blip r:embed="rId3">
            <a:alphaModFix/>
          </a:blip>
          <a:stretch>
            <a:fillRect/>
          </a:stretch>
        </p:blipFill>
        <p:spPr>
          <a:xfrm>
            <a:off x="755150" y="1413375"/>
            <a:ext cx="7281735" cy="2425801"/>
          </a:xfrm>
          <a:prstGeom prst="rect">
            <a:avLst/>
          </a:prstGeom>
          <a:noFill/>
          <a:ln>
            <a:noFill/>
          </a:ln>
        </p:spPr>
      </p:pic>
      <p:sp>
        <p:nvSpPr>
          <p:cNvPr id="478" name="Google Shape;478;p52"/>
          <p:cNvSpPr txBox="1"/>
          <p:nvPr/>
        </p:nvSpPr>
        <p:spPr>
          <a:xfrm>
            <a:off x="0" y="4814850"/>
            <a:ext cx="30000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950">
                <a:solidFill>
                  <a:srgbClr val="FFFFFF"/>
                </a:solidFill>
              </a:rPr>
              <a:t>www.infxl.com</a:t>
            </a:r>
            <a:endParaRPr sz="950">
              <a:solidFill>
                <a:srgbClr val="FFFFFF"/>
              </a:solidFill>
            </a:endParaRPr>
          </a:p>
        </p:txBody>
      </p:sp>
      <p:sp>
        <p:nvSpPr>
          <p:cNvPr id="2" name="Slide Number Placeholder 1">
            <a:extLst>
              <a:ext uri="{FF2B5EF4-FFF2-40B4-BE49-F238E27FC236}">
                <a16:creationId xmlns:a16="http://schemas.microsoft.com/office/drawing/2014/main" id="{CD8BEC47-3504-2A44-8C6C-C0F093818A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36</a:t>
            </a:fld>
            <a:endParaRPr lang="en-GB"/>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p54"/>
          <p:cNvSpPr txBox="1">
            <a:spLocks noGrp="1"/>
          </p:cNvSpPr>
          <p:nvPr>
            <p:ph type="body" idx="1"/>
          </p:nvPr>
        </p:nvSpPr>
        <p:spPr>
          <a:xfrm>
            <a:off x="408525" y="1567550"/>
            <a:ext cx="79278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Goudy Bookletter 1911"/>
                <a:ea typeface="Goudy Bookletter 1911"/>
                <a:cs typeface="Goudy Bookletter 1911"/>
                <a:sym typeface="Goudy Bookletter 1911"/>
              </a:rPr>
              <a:t>uTensor: extremely light-weight machine learning inference framework built on Mbed and Tensorflow.</a:t>
            </a:r>
            <a:endParaRPr>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a:latin typeface="Goudy Bookletter 1911"/>
                <a:ea typeface="Goudy Bookletter 1911"/>
                <a:cs typeface="Goudy Bookletter 1911"/>
                <a:sym typeface="Goudy Bookletter 1911"/>
              </a:rPr>
              <a:t>Consists of a runtime library and an offline tool.</a:t>
            </a:r>
            <a:endParaRPr>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a:latin typeface="Goudy Bookletter 1911"/>
                <a:ea typeface="Goudy Bookletter 1911"/>
                <a:cs typeface="Goudy Bookletter 1911"/>
                <a:sym typeface="Goudy Bookletter 1911"/>
              </a:rPr>
              <a:t>Total size of graph definition and algorithm implementation of a 3-layer MLP produced by uTensor is less than 32kB in resulting binary (excluding weights).</a:t>
            </a:r>
            <a:endParaRPr>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a:latin typeface="Goudy Bookletter 1911"/>
                <a:ea typeface="Goudy Bookletter 1911"/>
                <a:cs typeface="Goudy Bookletter 1911"/>
                <a:sym typeface="Goudy Bookletter 1911"/>
              </a:rPr>
              <a:t>Runs in &lt;256K RAM</a:t>
            </a:r>
            <a:endParaRPr>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a:latin typeface="Goudy Bookletter 1911"/>
                <a:ea typeface="Goudy Bookletter 1911"/>
                <a:cs typeface="Goudy Bookletter 1911"/>
                <a:sym typeface="Goudy Bookletter 1911"/>
              </a:rPr>
              <a:t>Tensorflow compatible</a:t>
            </a:r>
            <a:endParaRPr>
              <a:latin typeface="Goudy Bookletter 1911"/>
              <a:ea typeface="Goudy Bookletter 1911"/>
              <a:cs typeface="Goudy Bookletter 1911"/>
              <a:sym typeface="Goudy Bookletter 1911"/>
            </a:endParaRPr>
          </a:p>
          <a:p>
            <a:pPr marL="0" lvl="0" indent="0" algn="l" rtl="0">
              <a:spcBef>
                <a:spcPts val="1600"/>
              </a:spcBef>
              <a:spcAft>
                <a:spcPts val="1600"/>
              </a:spcAft>
              <a:buNone/>
            </a:pPr>
            <a:r>
              <a:rPr lang="en-GB">
                <a:latin typeface="Goudy Bookletter 1911"/>
                <a:ea typeface="Goudy Bookletter 1911"/>
                <a:cs typeface="Goudy Bookletter 1911"/>
                <a:sym typeface="Goudy Bookletter 1911"/>
              </a:rPr>
              <a:t>Open source</a:t>
            </a:r>
            <a:endParaRPr>
              <a:latin typeface="Goudy Bookletter 1911"/>
              <a:ea typeface="Goudy Bookletter 1911"/>
              <a:cs typeface="Goudy Bookletter 1911"/>
              <a:sym typeface="Goudy Bookletter 1911"/>
            </a:endParaRPr>
          </a:p>
        </p:txBody>
      </p:sp>
      <p:pic>
        <p:nvPicPr>
          <p:cNvPr id="494" name="Google Shape;494;p54"/>
          <p:cNvPicPr preferRelativeResize="0"/>
          <p:nvPr/>
        </p:nvPicPr>
        <p:blipFill>
          <a:blip r:embed="rId3">
            <a:alphaModFix/>
          </a:blip>
          <a:stretch>
            <a:fillRect/>
          </a:stretch>
        </p:blipFill>
        <p:spPr>
          <a:xfrm>
            <a:off x="1365475" y="566462"/>
            <a:ext cx="2648675" cy="568675"/>
          </a:xfrm>
          <a:prstGeom prst="rect">
            <a:avLst/>
          </a:prstGeom>
          <a:noFill/>
          <a:ln>
            <a:noFill/>
          </a:ln>
        </p:spPr>
      </p:pic>
      <p:sp>
        <p:nvSpPr>
          <p:cNvPr id="495" name="Google Shape;495;p54"/>
          <p:cNvSpPr txBox="1"/>
          <p:nvPr/>
        </p:nvSpPr>
        <p:spPr>
          <a:xfrm>
            <a:off x="53600" y="4664025"/>
            <a:ext cx="6248400" cy="19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u="sng" dirty="0">
                <a:solidFill>
                  <a:schemeClr val="hlink"/>
                </a:solidFill>
                <a:hlinkClick r:id="rId4"/>
              </a:rPr>
              <a:t>http://www.gierad.com/projects/supersensor/</a:t>
            </a:r>
            <a:endParaRPr sz="1000" dirty="0">
              <a:solidFill>
                <a:schemeClr val="lt1"/>
              </a:solidFill>
            </a:endParaRPr>
          </a:p>
          <a:p>
            <a:pPr marL="0" lvl="0" indent="0" algn="l" rtl="0">
              <a:spcBef>
                <a:spcPts val="0"/>
              </a:spcBef>
              <a:spcAft>
                <a:spcPts val="0"/>
              </a:spcAft>
              <a:buNone/>
            </a:pPr>
            <a:r>
              <a:rPr lang="en-GB" sz="1000" dirty="0">
                <a:solidFill>
                  <a:schemeClr val="lt1"/>
                </a:solidFill>
              </a:rPr>
              <a:t>https://</a:t>
            </a:r>
            <a:r>
              <a:rPr lang="en-GB" sz="1000" dirty="0" err="1">
                <a:solidFill>
                  <a:schemeClr val="lt1"/>
                </a:solidFill>
              </a:rPr>
              <a:t>www.slideshare.net</a:t>
            </a:r>
            <a:r>
              <a:rPr lang="en-GB" sz="1000" dirty="0">
                <a:solidFill>
                  <a:schemeClr val="lt1"/>
                </a:solidFill>
              </a:rPr>
              <a:t>/</a:t>
            </a:r>
            <a:r>
              <a:rPr lang="en-GB" sz="1000" dirty="0" err="1">
                <a:solidFill>
                  <a:schemeClr val="lt1"/>
                </a:solidFill>
              </a:rPr>
              <a:t>janjongboom</a:t>
            </a:r>
            <a:r>
              <a:rPr lang="en-GB" sz="1000" dirty="0">
                <a:solidFill>
                  <a:schemeClr val="lt1"/>
                </a:solidFill>
              </a:rPr>
              <a:t>/machine-learning-on-microcontrollers-tech-power-summit-2018</a:t>
            </a:r>
            <a:endParaRPr sz="1000" dirty="0">
              <a:solidFill>
                <a:schemeClr val="lt1"/>
              </a:solidFill>
            </a:endParaRPr>
          </a:p>
        </p:txBody>
      </p:sp>
      <p:pic>
        <p:nvPicPr>
          <p:cNvPr id="496" name="Google Shape;496;p54"/>
          <p:cNvPicPr preferRelativeResize="0"/>
          <p:nvPr/>
        </p:nvPicPr>
        <p:blipFill rotWithShape="1">
          <a:blip r:embed="rId5">
            <a:alphaModFix/>
          </a:blip>
          <a:srcRect l="22965" t="15847" r="13595" b="14828"/>
          <a:stretch/>
        </p:blipFill>
        <p:spPr>
          <a:xfrm>
            <a:off x="5665350" y="2879825"/>
            <a:ext cx="3248725" cy="1905900"/>
          </a:xfrm>
          <a:prstGeom prst="rect">
            <a:avLst/>
          </a:prstGeom>
          <a:noFill/>
          <a:ln>
            <a:noFill/>
          </a:ln>
        </p:spPr>
      </p:pic>
      <p:sp>
        <p:nvSpPr>
          <p:cNvPr id="2" name="Slide Number Placeholder 1">
            <a:extLst>
              <a:ext uri="{FF2B5EF4-FFF2-40B4-BE49-F238E27FC236}">
                <a16:creationId xmlns:a16="http://schemas.microsoft.com/office/drawing/2014/main" id="{650A6E4C-8019-F94C-838F-A7B9861AF4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37</a:t>
            </a:fld>
            <a:endParaRPr lang="en-GB"/>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Goudy Bookletter 1911"/>
                <a:ea typeface="Goudy Bookletter 1911"/>
                <a:cs typeface="Goudy Bookletter 1911"/>
                <a:sym typeface="Goudy Bookletter 1911"/>
              </a:rPr>
              <a:t>uTesnor</a:t>
            </a:r>
            <a:endParaRPr sz="3000">
              <a:latin typeface="Goudy Bookletter 1911"/>
              <a:ea typeface="Goudy Bookletter 1911"/>
              <a:cs typeface="Goudy Bookletter 1911"/>
              <a:sym typeface="Goudy Bookletter 1911"/>
            </a:endParaRPr>
          </a:p>
        </p:txBody>
      </p:sp>
      <p:sp>
        <p:nvSpPr>
          <p:cNvPr id="502" name="Google Shape;502;p5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03" name="Google Shape;503;p55"/>
          <p:cNvPicPr preferRelativeResize="0"/>
          <p:nvPr/>
        </p:nvPicPr>
        <p:blipFill rotWithShape="1">
          <a:blip r:embed="rId3">
            <a:alphaModFix/>
          </a:blip>
          <a:srcRect t="19510"/>
          <a:stretch/>
        </p:blipFill>
        <p:spPr>
          <a:xfrm>
            <a:off x="0" y="1346151"/>
            <a:ext cx="9144000" cy="3500425"/>
          </a:xfrm>
          <a:prstGeom prst="rect">
            <a:avLst/>
          </a:prstGeom>
          <a:noFill/>
          <a:ln>
            <a:noFill/>
          </a:ln>
        </p:spPr>
      </p:pic>
      <p:sp>
        <p:nvSpPr>
          <p:cNvPr id="504" name="Google Shape;504;p55"/>
          <p:cNvSpPr txBox="1"/>
          <p:nvPr/>
        </p:nvSpPr>
        <p:spPr>
          <a:xfrm>
            <a:off x="26800" y="4911825"/>
            <a:ext cx="6248400" cy="19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dirty="0">
                <a:solidFill>
                  <a:schemeClr val="lt1"/>
                </a:solidFill>
              </a:rPr>
              <a:t>https://</a:t>
            </a:r>
            <a:r>
              <a:rPr lang="en-GB" sz="1000" dirty="0" err="1">
                <a:solidFill>
                  <a:schemeClr val="lt1"/>
                </a:solidFill>
              </a:rPr>
              <a:t>github.com</a:t>
            </a:r>
            <a:r>
              <a:rPr lang="en-GB" sz="1000" dirty="0">
                <a:solidFill>
                  <a:schemeClr val="lt1"/>
                </a:solidFill>
              </a:rPr>
              <a:t>/</a:t>
            </a:r>
            <a:r>
              <a:rPr lang="en-GB" sz="1000" dirty="0" err="1">
                <a:solidFill>
                  <a:schemeClr val="lt1"/>
                </a:solidFill>
              </a:rPr>
              <a:t>uTensor</a:t>
            </a:r>
            <a:r>
              <a:rPr lang="en-GB" sz="1000" dirty="0">
                <a:solidFill>
                  <a:schemeClr val="lt1"/>
                </a:solidFill>
              </a:rPr>
              <a:t>/</a:t>
            </a:r>
            <a:r>
              <a:rPr lang="en-GB" sz="1000" dirty="0" err="1">
                <a:solidFill>
                  <a:schemeClr val="lt1"/>
                </a:solidFill>
              </a:rPr>
              <a:t>uTensor</a:t>
            </a:r>
            <a:endParaRPr sz="1000" dirty="0">
              <a:solidFill>
                <a:schemeClr val="lt1"/>
              </a:solidFill>
            </a:endParaRPr>
          </a:p>
        </p:txBody>
      </p:sp>
      <p:sp>
        <p:nvSpPr>
          <p:cNvPr id="2" name="Slide Number Placeholder 1">
            <a:extLst>
              <a:ext uri="{FF2B5EF4-FFF2-40B4-BE49-F238E27FC236}">
                <a16:creationId xmlns:a16="http://schemas.microsoft.com/office/drawing/2014/main" id="{BB9DCBD1-0C90-B749-A95E-B2A7FA6983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38</a:t>
            </a:fld>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0"/>
          <p:cNvSpPr txBox="1">
            <a:spLocks noGrp="1"/>
          </p:cNvSpPr>
          <p:nvPr>
            <p:ph type="title"/>
          </p:nvPr>
        </p:nvSpPr>
        <p:spPr>
          <a:xfrm>
            <a:off x="449425" y="1386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Goudy Bookletter 1911"/>
                <a:ea typeface="Goudy Bookletter 1911"/>
                <a:cs typeface="Goudy Bookletter 1911"/>
                <a:sym typeface="Goudy Bookletter 1911"/>
              </a:rPr>
              <a:t>Introduction</a:t>
            </a:r>
            <a:endParaRPr sz="3000">
              <a:latin typeface="Goudy Bookletter 1911"/>
              <a:ea typeface="Goudy Bookletter 1911"/>
              <a:cs typeface="Goudy Bookletter 1911"/>
              <a:sym typeface="Goudy Bookletter 1911"/>
            </a:endParaRPr>
          </a:p>
        </p:txBody>
      </p:sp>
      <p:pic>
        <p:nvPicPr>
          <p:cNvPr id="255" name="Google Shape;255;p20"/>
          <p:cNvPicPr preferRelativeResize="0"/>
          <p:nvPr/>
        </p:nvPicPr>
        <p:blipFill>
          <a:blip r:embed="rId3">
            <a:alphaModFix/>
          </a:blip>
          <a:stretch>
            <a:fillRect/>
          </a:stretch>
        </p:blipFill>
        <p:spPr>
          <a:xfrm>
            <a:off x="4636800" y="249400"/>
            <a:ext cx="3867225" cy="1585325"/>
          </a:xfrm>
          <a:prstGeom prst="rect">
            <a:avLst/>
          </a:prstGeom>
          <a:ln>
            <a:noFill/>
          </a:ln>
          <a:effectLst>
            <a:softEdge rad="112500"/>
          </a:effectLst>
        </p:spPr>
      </p:pic>
      <p:pic>
        <p:nvPicPr>
          <p:cNvPr id="256" name="Google Shape;256;p20"/>
          <p:cNvPicPr preferRelativeResize="0"/>
          <p:nvPr/>
        </p:nvPicPr>
        <p:blipFill>
          <a:blip r:embed="rId4">
            <a:alphaModFix/>
          </a:blip>
          <a:stretch>
            <a:fillRect/>
          </a:stretch>
        </p:blipFill>
        <p:spPr>
          <a:xfrm>
            <a:off x="748100" y="1963050"/>
            <a:ext cx="7335926" cy="2951849"/>
          </a:xfrm>
          <a:prstGeom prst="rect">
            <a:avLst/>
          </a:prstGeom>
          <a:ln>
            <a:noFill/>
          </a:ln>
          <a:effectLst>
            <a:softEdge rad="112500"/>
          </a:effectLst>
        </p:spPr>
      </p:pic>
      <p:sp>
        <p:nvSpPr>
          <p:cNvPr id="257" name="Google Shape;257;p20"/>
          <p:cNvSpPr txBox="1"/>
          <p:nvPr/>
        </p:nvSpPr>
        <p:spPr>
          <a:xfrm>
            <a:off x="152400" y="1187050"/>
            <a:ext cx="4810200" cy="71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chemeClr val="lt1"/>
                </a:solidFill>
                <a:latin typeface="Goudy Bookletter 1911"/>
                <a:ea typeface="Goudy Bookletter 1911"/>
                <a:cs typeface="Goudy Bookletter 1911"/>
                <a:sym typeface="Goudy Bookletter 1911"/>
              </a:rPr>
              <a:t>We’d been stuck in the first two stages for many decades.</a:t>
            </a:r>
            <a:endParaRPr/>
          </a:p>
        </p:txBody>
      </p:sp>
      <p:sp>
        <p:nvSpPr>
          <p:cNvPr id="258" name="Google Shape;258;p20"/>
          <p:cNvSpPr txBox="1"/>
          <p:nvPr/>
        </p:nvSpPr>
        <p:spPr>
          <a:xfrm>
            <a:off x="0" y="4893050"/>
            <a:ext cx="4810200" cy="71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100">
                <a:solidFill>
                  <a:schemeClr val="lt1"/>
                </a:solidFill>
                <a:latin typeface="Goudy Bookletter 1911"/>
                <a:ea typeface="Goudy Bookletter 1911"/>
                <a:cs typeface="Goudy Bookletter 1911"/>
                <a:sym typeface="Goudy Bookletter 1911"/>
              </a:rPr>
              <a:t>Image Source: Unknown</a:t>
            </a:r>
            <a:endParaRPr sz="1100"/>
          </a:p>
        </p:txBody>
      </p:sp>
      <p:sp>
        <p:nvSpPr>
          <p:cNvPr id="2" name="Slide Number Placeholder 1">
            <a:extLst>
              <a:ext uri="{FF2B5EF4-FFF2-40B4-BE49-F238E27FC236}">
                <a16:creationId xmlns:a16="http://schemas.microsoft.com/office/drawing/2014/main" id="{BE0AB88D-50B4-664D-A6AD-728F0B4B5D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1000"/>
                                        <p:tgtEl>
                                          <p:spTgt spid="25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5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56"/>
                                        </p:tgtEl>
                                        <p:attrNameLst>
                                          <p:attrName>style.visibility</p:attrName>
                                        </p:attrNameLst>
                                      </p:cBhvr>
                                      <p:to>
                                        <p:strVal val="visible"/>
                                      </p:to>
                                    </p:set>
                                    <p:anim calcmode="lin" valueType="num">
                                      <p:cBhvr additive="base">
                                        <p:cTn id="16" dur="1000"/>
                                        <p:tgtEl>
                                          <p:spTgt spid="25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58"/>
                                        </p:tgtEl>
                                        <p:attrNameLst>
                                          <p:attrName>style.visibility</p:attrName>
                                        </p:attrNameLst>
                                      </p:cBhvr>
                                      <p:to>
                                        <p:strVal val="visible"/>
                                      </p:to>
                                    </p:set>
                                    <p:anim calcmode="lin" valueType="num">
                                      <p:cBhvr additive="base">
                                        <p:cTn id="21" dur="1"/>
                                        <p:tgtEl>
                                          <p:spTgt spid="2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B8B1-3E2C-3E46-9A5A-4AF151B62954}"/>
              </a:ext>
            </a:extLst>
          </p:cNvPr>
          <p:cNvSpPr>
            <a:spLocks noGrp="1"/>
          </p:cNvSpPr>
          <p:nvPr>
            <p:ph type="title"/>
          </p:nvPr>
        </p:nvSpPr>
        <p:spPr/>
        <p:txBody>
          <a:bodyPr/>
          <a:lstStyle/>
          <a:p>
            <a:r>
              <a:rPr lang="en-US" sz="3000" dirty="0" err="1">
                <a:latin typeface="Goudy Old Style" panose="02020502050305020303" pitchFamily="18" charset="77"/>
              </a:rPr>
              <a:t>uTensor</a:t>
            </a:r>
            <a:endParaRPr lang="en-US" sz="3000" dirty="0">
              <a:latin typeface="Goudy Old Style" panose="02020502050305020303" pitchFamily="18" charset="77"/>
            </a:endParaRPr>
          </a:p>
        </p:txBody>
      </p:sp>
      <p:sp>
        <p:nvSpPr>
          <p:cNvPr id="4" name="Slide Number Placeholder 3">
            <a:extLst>
              <a:ext uri="{FF2B5EF4-FFF2-40B4-BE49-F238E27FC236}">
                <a16:creationId xmlns:a16="http://schemas.microsoft.com/office/drawing/2014/main" id="{CC0DCBDE-D03D-0142-A36B-4DE15A4D5A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39</a:t>
            </a:fld>
            <a:endParaRPr lang="en-GB"/>
          </a:p>
        </p:txBody>
      </p:sp>
      <p:sp>
        <p:nvSpPr>
          <p:cNvPr id="5" name="Rectangle 4">
            <a:extLst>
              <a:ext uri="{FF2B5EF4-FFF2-40B4-BE49-F238E27FC236}">
                <a16:creationId xmlns:a16="http://schemas.microsoft.com/office/drawing/2014/main" id="{410709BF-9989-2E46-81F2-4A30CC376A02}"/>
              </a:ext>
            </a:extLst>
          </p:cNvPr>
          <p:cNvSpPr/>
          <p:nvPr/>
        </p:nvSpPr>
        <p:spPr>
          <a:xfrm>
            <a:off x="1098884" y="1679846"/>
            <a:ext cx="6946232" cy="2862322"/>
          </a:xfrm>
          <a:prstGeom prst="rect">
            <a:avLst/>
          </a:prstGeom>
        </p:spPr>
        <p:txBody>
          <a:bodyPr wrap="square">
            <a:spAutoFit/>
          </a:bodyPr>
          <a:lstStyle/>
          <a:p>
            <a:r>
              <a:rPr lang="en-US" sz="1800" dirty="0">
                <a:solidFill>
                  <a:schemeClr val="bg1"/>
                </a:solidFill>
                <a:latin typeface="Times New Roman" panose="02020603050405020304" pitchFamily="18" charset="0"/>
                <a:cs typeface="Times New Roman" panose="02020603050405020304" pitchFamily="18" charset="0"/>
              </a:rPr>
              <a:t>#include "models/</a:t>
            </a:r>
            <a:r>
              <a:rPr lang="en-US" sz="1800" dirty="0" err="1">
                <a:solidFill>
                  <a:schemeClr val="bg1"/>
                </a:solidFill>
                <a:latin typeface="Times New Roman" panose="02020603050405020304" pitchFamily="18" charset="0"/>
                <a:cs typeface="Times New Roman" panose="02020603050405020304" pitchFamily="18" charset="0"/>
              </a:rPr>
              <a:t>deep_mlp.hpp</a:t>
            </a:r>
            <a:r>
              <a:rPr lang="en-US" sz="1800" dirty="0">
                <a:solidFill>
                  <a:schemeClr val="bg1"/>
                </a:solidFill>
                <a:latin typeface="Times New Roman" panose="02020603050405020304" pitchFamily="18" charset="0"/>
                <a:cs typeface="Times New Roman" panose="02020603050405020304" pitchFamily="18" charset="0"/>
              </a:rPr>
              <a:t>" </a:t>
            </a:r>
          </a:p>
          <a:p>
            <a:r>
              <a:rPr lang="en-US" sz="1800" dirty="0">
                <a:solidFill>
                  <a:schemeClr val="bg1"/>
                </a:solidFill>
                <a:latin typeface="Times New Roman" panose="02020603050405020304" pitchFamily="18" charset="0"/>
                <a:cs typeface="Times New Roman" panose="02020603050405020304" pitchFamily="18" charset="0"/>
              </a:rPr>
              <a:t>... </a:t>
            </a:r>
          </a:p>
          <a:p>
            <a:r>
              <a:rPr lang="en-US" sz="1800" dirty="0">
                <a:solidFill>
                  <a:schemeClr val="bg1"/>
                </a:solidFill>
                <a:latin typeface="Times New Roman" panose="02020603050405020304" pitchFamily="18" charset="0"/>
                <a:cs typeface="Times New Roman" panose="02020603050405020304" pitchFamily="18" charset="0"/>
              </a:rPr>
              <a:t>Context </a:t>
            </a:r>
            <a:r>
              <a:rPr lang="en-US" sz="1800" dirty="0" err="1">
                <a:solidFill>
                  <a:schemeClr val="bg1"/>
                </a:solidFill>
                <a:latin typeface="Times New Roman" panose="02020603050405020304" pitchFamily="18" charset="0"/>
                <a:cs typeface="Times New Roman" panose="02020603050405020304" pitchFamily="18" charset="0"/>
              </a:rPr>
              <a:t>ctx</a:t>
            </a:r>
            <a:r>
              <a:rPr lang="en-US" sz="1800" dirty="0">
                <a:solidFill>
                  <a:schemeClr val="bg1"/>
                </a:solidFill>
                <a:latin typeface="Times New Roman" panose="02020603050405020304" pitchFamily="18" charset="0"/>
                <a:cs typeface="Times New Roman" panose="02020603050405020304" pitchFamily="18" charset="0"/>
              </a:rPr>
              <a:t>; //creating a context</a:t>
            </a:r>
          </a:p>
          <a:p>
            <a:r>
              <a:rPr lang="en-US" sz="1800" dirty="0">
                <a:solidFill>
                  <a:schemeClr val="bg1"/>
                </a:solidFill>
                <a:latin typeface="Times New Roman" panose="02020603050405020304" pitchFamily="18" charset="0"/>
                <a:cs typeface="Times New Roman" panose="02020603050405020304" pitchFamily="18" charset="0"/>
              </a:rPr>
              <a:t> ... </a:t>
            </a:r>
          </a:p>
          <a:p>
            <a:r>
              <a:rPr lang="en-US" sz="1800" dirty="0">
                <a:solidFill>
                  <a:schemeClr val="bg1"/>
                </a:solidFill>
                <a:latin typeface="Times New Roman" panose="02020603050405020304" pitchFamily="18" charset="0"/>
                <a:cs typeface="Times New Roman" panose="02020603050405020304" pitchFamily="18" charset="0"/>
              </a:rPr>
              <a:t>//preparing for the input tensor</a:t>
            </a:r>
          </a:p>
          <a:p>
            <a:r>
              <a:rPr lang="en-US" sz="1800" dirty="0">
                <a:solidFill>
                  <a:schemeClr val="bg1"/>
                </a:solidFill>
                <a:latin typeface="Times New Roman" panose="02020603050405020304" pitchFamily="18" charset="0"/>
                <a:cs typeface="Times New Roman" panose="02020603050405020304" pitchFamily="18" charset="0"/>
              </a:rPr>
              <a:t> ...</a:t>
            </a:r>
          </a:p>
          <a:p>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get_deep_mlp_ctx</a:t>
            </a:r>
            <a:r>
              <a:rPr lang="en-US" sz="1800" dirty="0">
                <a:solidFill>
                  <a:schemeClr val="bg1"/>
                </a:solidFill>
                <a:latin typeface="Times New Roman" panose="02020603050405020304" pitchFamily="18" charset="0"/>
                <a:cs typeface="Times New Roman" panose="02020603050405020304" pitchFamily="18" charset="0"/>
              </a:rPr>
              <a:t>(Context&amp; </a:t>
            </a:r>
            <a:r>
              <a:rPr lang="en-US" sz="1800" dirty="0" err="1">
                <a:solidFill>
                  <a:schemeClr val="bg1"/>
                </a:solidFill>
                <a:latin typeface="Times New Roman" panose="02020603050405020304" pitchFamily="18" charset="0"/>
                <a:cs typeface="Times New Roman" panose="02020603050405020304" pitchFamily="18" charset="0"/>
              </a:rPr>
              <a:t>ctx</a:t>
            </a:r>
            <a:r>
              <a:rPr lang="en-US" sz="1800" dirty="0">
                <a:solidFill>
                  <a:schemeClr val="bg1"/>
                </a:solidFill>
                <a:latin typeface="Times New Roman" panose="02020603050405020304" pitchFamily="18" charset="0"/>
                <a:cs typeface="Times New Roman" panose="02020603050405020304" pitchFamily="18" charset="0"/>
              </a:rPr>
              <a:t>, Tensor* input_0); //perform inference</a:t>
            </a:r>
          </a:p>
          <a:p>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ctx.eval</a:t>
            </a:r>
            <a:r>
              <a:rPr lang="en-US" sz="1800" dirty="0">
                <a:solidFill>
                  <a:schemeClr val="bg1"/>
                </a:solidFill>
                <a:latin typeface="Times New Roman" panose="02020603050405020304" pitchFamily="18" charset="0"/>
                <a:cs typeface="Times New Roman" panose="02020603050405020304" pitchFamily="18" charset="0"/>
              </a:rPr>
              <a:t>();</a:t>
            </a:r>
          </a:p>
          <a:p>
            <a:r>
              <a:rPr lang="en-US" sz="1800" dirty="0">
                <a:solidFill>
                  <a:schemeClr val="bg1"/>
                </a:solidFill>
                <a:latin typeface="Times New Roman" panose="02020603050405020304" pitchFamily="18" charset="0"/>
                <a:cs typeface="Times New Roman" panose="02020603050405020304" pitchFamily="18" charset="0"/>
              </a:rPr>
              <a:t> S_TENSOR prediction = </a:t>
            </a:r>
            <a:r>
              <a:rPr lang="en-US" sz="1800" dirty="0" err="1">
                <a:solidFill>
                  <a:schemeClr val="bg1"/>
                </a:solidFill>
                <a:latin typeface="Times New Roman" panose="02020603050405020304" pitchFamily="18" charset="0"/>
                <a:cs typeface="Times New Roman" panose="02020603050405020304" pitchFamily="18" charset="0"/>
              </a:rPr>
              <a:t>ctx.get</a:t>
            </a:r>
            <a:r>
              <a:rPr lang="en-US" sz="1800" dirty="0">
                <a:solidFill>
                  <a:schemeClr val="bg1"/>
                </a:solidFill>
                <a:latin typeface="Times New Roman" panose="02020603050405020304" pitchFamily="18" charset="0"/>
                <a:cs typeface="Times New Roman" panose="02020603050405020304" pitchFamily="18" charset="0"/>
              </a:rPr>
              <a:t>({"y_pred:0"}); </a:t>
            </a:r>
          </a:p>
          <a:p>
            <a:r>
              <a:rPr lang="en-US" sz="1800" dirty="0">
                <a:solidFill>
                  <a:schemeClr val="bg1"/>
                </a:solidFill>
                <a:latin typeface="Times New Roman" panose="02020603050405020304" pitchFamily="18" charset="0"/>
                <a:cs typeface="Times New Roman" panose="02020603050405020304" pitchFamily="18" charset="0"/>
              </a:rPr>
              <a:t>//getting the result</a:t>
            </a:r>
          </a:p>
        </p:txBody>
      </p:sp>
    </p:spTree>
    <p:extLst>
      <p:ext uri="{BB962C8B-B14F-4D97-AF65-F5344CB8AC3E}">
        <p14:creationId xmlns:p14="http://schemas.microsoft.com/office/powerpoint/2010/main" val="781303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38F0A-75B9-7746-B5CD-10A4B67B8C23}"/>
              </a:ext>
            </a:extLst>
          </p:cNvPr>
          <p:cNvSpPr>
            <a:spLocks noGrp="1"/>
          </p:cNvSpPr>
          <p:nvPr>
            <p:ph type="title"/>
          </p:nvPr>
        </p:nvSpPr>
        <p:spPr/>
        <p:txBody>
          <a:bodyPr/>
          <a:lstStyle/>
          <a:p>
            <a:r>
              <a:rPr lang="en-US" sz="3000" dirty="0">
                <a:latin typeface="Goudy Old Style" panose="02020502050305020303" pitchFamily="18" charset="77"/>
              </a:rPr>
              <a:t>What is supported?</a:t>
            </a:r>
          </a:p>
        </p:txBody>
      </p:sp>
      <p:sp>
        <p:nvSpPr>
          <p:cNvPr id="3" name="Text Placeholder 2">
            <a:extLst>
              <a:ext uri="{FF2B5EF4-FFF2-40B4-BE49-F238E27FC236}">
                <a16:creationId xmlns:a16="http://schemas.microsoft.com/office/drawing/2014/main" id="{1214F98F-7B8F-AC4E-A234-A9A0CBFBB774}"/>
              </a:ext>
            </a:extLst>
          </p:cNvPr>
          <p:cNvSpPr>
            <a:spLocks noGrp="1"/>
          </p:cNvSpPr>
          <p:nvPr>
            <p:ph type="body" idx="1"/>
          </p:nvPr>
        </p:nvSpPr>
        <p:spPr>
          <a:xfrm>
            <a:off x="122842" y="1307850"/>
            <a:ext cx="3475027" cy="3373418"/>
          </a:xfrm>
        </p:spPr>
        <p:txBody>
          <a:bodyPr/>
          <a:lstStyle/>
          <a:p>
            <a:pPr marL="146050" indent="0">
              <a:buNone/>
            </a:pPr>
            <a:r>
              <a:rPr lang="en-US" sz="1600" dirty="0">
                <a:latin typeface="Goudy Old Style" panose="02020502050305020303" pitchFamily="18" charset="77"/>
              </a:rPr>
              <a:t>Currently available Ops and their quantized versions:</a:t>
            </a:r>
          </a:p>
          <a:p>
            <a:r>
              <a:rPr lang="en-US" sz="1600" dirty="0">
                <a:latin typeface="Goudy Old Style" panose="02020502050305020303" pitchFamily="18" charset="77"/>
              </a:rPr>
              <a:t>Add</a:t>
            </a:r>
          </a:p>
          <a:p>
            <a:r>
              <a:rPr lang="en-US" sz="1600" dirty="0" err="1">
                <a:latin typeface="Goudy Old Style" panose="02020502050305020303" pitchFamily="18" charset="77"/>
              </a:rPr>
              <a:t>ArgMax</a:t>
            </a:r>
            <a:endParaRPr lang="en-US" sz="1600" dirty="0">
              <a:latin typeface="Goudy Old Style" panose="02020502050305020303" pitchFamily="18" charset="77"/>
            </a:endParaRPr>
          </a:p>
          <a:p>
            <a:r>
              <a:rPr lang="en-US" sz="1600" dirty="0">
                <a:latin typeface="Goudy Old Style" panose="02020502050305020303" pitchFamily="18" charset="77"/>
              </a:rPr>
              <a:t>Dropout</a:t>
            </a:r>
          </a:p>
          <a:p>
            <a:r>
              <a:rPr lang="en-US" sz="1600" dirty="0" err="1">
                <a:latin typeface="Goudy Old Style" panose="02020502050305020303" pitchFamily="18" charset="77"/>
              </a:rPr>
              <a:t>MatMal</a:t>
            </a:r>
            <a:endParaRPr lang="en-US" sz="1600" dirty="0">
              <a:latin typeface="Goudy Old Style" panose="02020502050305020303" pitchFamily="18" charset="77"/>
            </a:endParaRPr>
          </a:p>
          <a:p>
            <a:r>
              <a:rPr lang="en-US" sz="1600" dirty="0">
                <a:latin typeface="Goudy Old Style" panose="02020502050305020303" pitchFamily="18" charset="77"/>
              </a:rPr>
              <a:t>Max</a:t>
            </a:r>
          </a:p>
          <a:p>
            <a:r>
              <a:rPr lang="en-US" sz="1600" dirty="0">
                <a:latin typeface="Goudy Old Style" panose="02020502050305020303" pitchFamily="18" charset="77"/>
              </a:rPr>
              <a:t>Min</a:t>
            </a:r>
          </a:p>
          <a:p>
            <a:r>
              <a:rPr lang="en-US" sz="1600" dirty="0">
                <a:latin typeface="Goudy Old Style" panose="02020502050305020303" pitchFamily="18" charset="77"/>
              </a:rPr>
              <a:t>Placeholder</a:t>
            </a:r>
          </a:p>
          <a:p>
            <a:r>
              <a:rPr lang="en-US" sz="1600" dirty="0">
                <a:latin typeface="Goudy Old Style" panose="02020502050305020303" pitchFamily="18" charset="77"/>
              </a:rPr>
              <a:t>Quantization Ops</a:t>
            </a:r>
          </a:p>
          <a:p>
            <a:r>
              <a:rPr lang="en-US" sz="1600" dirty="0" err="1">
                <a:latin typeface="Goudy Old Style" panose="02020502050305020303" pitchFamily="18" charset="77"/>
              </a:rPr>
              <a:t>ReLu</a:t>
            </a:r>
            <a:endParaRPr lang="en-US" sz="1600" dirty="0">
              <a:latin typeface="Goudy Old Style" panose="02020502050305020303" pitchFamily="18" charset="77"/>
            </a:endParaRPr>
          </a:p>
          <a:p>
            <a:r>
              <a:rPr lang="en-US" sz="1600" dirty="0">
                <a:latin typeface="Goudy Old Style" panose="02020502050305020303" pitchFamily="18" charset="77"/>
              </a:rPr>
              <a:t>Reshape</a:t>
            </a:r>
          </a:p>
        </p:txBody>
      </p:sp>
      <p:sp>
        <p:nvSpPr>
          <p:cNvPr id="4" name="Slide Number Placeholder 3">
            <a:extLst>
              <a:ext uri="{FF2B5EF4-FFF2-40B4-BE49-F238E27FC236}">
                <a16:creationId xmlns:a16="http://schemas.microsoft.com/office/drawing/2014/main" id="{0ACD53A7-F6C8-A042-95F8-6802FEDAF7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40</a:t>
            </a:fld>
            <a:endParaRPr lang="en-GB"/>
          </a:p>
        </p:txBody>
      </p:sp>
      <p:sp>
        <p:nvSpPr>
          <p:cNvPr id="5" name="Google Shape;495;p54">
            <a:extLst>
              <a:ext uri="{FF2B5EF4-FFF2-40B4-BE49-F238E27FC236}">
                <a16:creationId xmlns:a16="http://schemas.microsoft.com/office/drawing/2014/main" id="{FFDA6D06-B959-AB46-8AC0-5D864C895767}"/>
              </a:ext>
            </a:extLst>
          </p:cNvPr>
          <p:cNvSpPr txBox="1"/>
          <p:nvPr/>
        </p:nvSpPr>
        <p:spPr>
          <a:xfrm>
            <a:off x="0" y="4777500"/>
            <a:ext cx="6248400" cy="19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u="sng" dirty="0">
                <a:solidFill>
                  <a:schemeClr val="hlink"/>
                </a:solidFill>
                <a:hlinkClick r:id="rId3"/>
              </a:rPr>
              <a:t>http://www.gierad.com/projects/supersensor/</a:t>
            </a:r>
            <a:endParaRPr sz="1000" dirty="0">
              <a:solidFill>
                <a:schemeClr val="lt1"/>
              </a:solidFill>
            </a:endParaRPr>
          </a:p>
        </p:txBody>
      </p:sp>
      <p:sp>
        <p:nvSpPr>
          <p:cNvPr id="6" name="Text Placeholder 2">
            <a:extLst>
              <a:ext uri="{FF2B5EF4-FFF2-40B4-BE49-F238E27FC236}">
                <a16:creationId xmlns:a16="http://schemas.microsoft.com/office/drawing/2014/main" id="{8339CD4C-ACA8-3C43-A49A-200B6BF7E282}"/>
              </a:ext>
            </a:extLst>
          </p:cNvPr>
          <p:cNvSpPr txBox="1">
            <a:spLocks/>
          </p:cNvSpPr>
          <p:nvPr/>
        </p:nvSpPr>
        <p:spPr>
          <a:xfrm>
            <a:off x="3808619" y="1307850"/>
            <a:ext cx="3475027" cy="337341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marL="146050" indent="0">
              <a:buFont typeface="Lato"/>
              <a:buNone/>
            </a:pPr>
            <a:r>
              <a:rPr lang="en-US" sz="1600" dirty="0">
                <a:latin typeface="Goudy Old Style" panose="02020502050305020303" pitchFamily="18" charset="77"/>
              </a:rPr>
              <a:t>Many exciting features are on the way:</a:t>
            </a:r>
          </a:p>
          <a:p>
            <a:r>
              <a:rPr lang="en-US" sz="1600" dirty="0">
                <a:latin typeface="Goudy Old Style" panose="02020502050305020303" pitchFamily="18" charset="77"/>
              </a:rPr>
              <a:t>Convolution</a:t>
            </a:r>
          </a:p>
          <a:p>
            <a:r>
              <a:rPr lang="en-US" sz="1600" dirty="0">
                <a:latin typeface="Goudy Old Style" panose="02020502050305020303" pitchFamily="18" charset="77"/>
              </a:rPr>
              <a:t>Pooling</a:t>
            </a:r>
          </a:p>
          <a:p>
            <a:r>
              <a:rPr lang="en-US" sz="1600" dirty="0">
                <a:latin typeface="Goudy Old Style" panose="02020502050305020303" pitchFamily="18" charset="77"/>
              </a:rPr>
              <a:t>CMSIS-NN integration</a:t>
            </a:r>
          </a:p>
          <a:p>
            <a:r>
              <a:rPr lang="en-US" sz="1600" dirty="0">
                <a:latin typeface="Goudy Old Style" panose="02020502050305020303" pitchFamily="18" charset="77"/>
              </a:rPr>
              <a:t>Smaller binary</a:t>
            </a:r>
          </a:p>
          <a:p>
            <a:r>
              <a:rPr lang="en-US" sz="1600" dirty="0">
                <a:latin typeface="Goudy Old Style" panose="02020502050305020303" pitchFamily="18" charset="77"/>
              </a:rPr>
              <a:t>More efficient Run-time</a:t>
            </a:r>
          </a:p>
        </p:txBody>
      </p:sp>
    </p:spTree>
    <p:extLst>
      <p:ext uri="{BB962C8B-B14F-4D97-AF65-F5344CB8AC3E}">
        <p14:creationId xmlns:p14="http://schemas.microsoft.com/office/powerpoint/2010/main" val="4137553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C3560-C2A5-9C4B-84D5-949F89BBB4CE}"/>
              </a:ext>
            </a:extLst>
          </p:cNvPr>
          <p:cNvSpPr>
            <a:spLocks noGrp="1"/>
          </p:cNvSpPr>
          <p:nvPr>
            <p:ph type="title"/>
          </p:nvPr>
        </p:nvSpPr>
        <p:spPr/>
        <p:txBody>
          <a:bodyPr/>
          <a:lstStyle/>
          <a:p>
            <a:r>
              <a:rPr lang="en-US" sz="3000" dirty="0">
                <a:latin typeface="Goudy Old Style" panose="02020502050305020303" pitchFamily="18" charset="77"/>
              </a:rPr>
              <a:t>Other Players</a:t>
            </a:r>
          </a:p>
        </p:txBody>
      </p:sp>
      <p:sp>
        <p:nvSpPr>
          <p:cNvPr id="4" name="Slide Number Placeholder 3">
            <a:extLst>
              <a:ext uri="{FF2B5EF4-FFF2-40B4-BE49-F238E27FC236}">
                <a16:creationId xmlns:a16="http://schemas.microsoft.com/office/drawing/2014/main" id="{7C5947DE-CDC5-A74B-B0A3-A18F673C06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41</a:t>
            </a:fld>
            <a:endParaRPr lang="en-GB"/>
          </a:p>
        </p:txBody>
      </p:sp>
      <p:graphicFrame>
        <p:nvGraphicFramePr>
          <p:cNvPr id="5" name="Shape 328">
            <a:extLst>
              <a:ext uri="{FF2B5EF4-FFF2-40B4-BE49-F238E27FC236}">
                <a16:creationId xmlns:a16="http://schemas.microsoft.com/office/drawing/2014/main" id="{18356DDC-2FC7-9F47-AE01-697A14A22063}"/>
              </a:ext>
            </a:extLst>
          </p:cNvPr>
          <p:cNvGraphicFramePr/>
          <p:nvPr>
            <p:extLst>
              <p:ext uri="{D42A27DB-BD31-4B8C-83A1-F6EECF244321}">
                <p14:modId xmlns:p14="http://schemas.microsoft.com/office/powerpoint/2010/main" val="2502686083"/>
              </p:ext>
            </p:extLst>
          </p:nvPr>
        </p:nvGraphicFramePr>
        <p:xfrm>
          <a:off x="1496354" y="2198053"/>
          <a:ext cx="6350146" cy="1683983"/>
        </p:xfrm>
        <a:graphic>
          <a:graphicData uri="http://schemas.openxmlformats.org/drawingml/2006/table">
            <a:tbl>
              <a:tblPr>
                <a:noFill/>
                <a:effectLst>
                  <a:outerShdw blurRad="50800" dist="38100" dir="2700000" algn="tl" rotWithShape="0">
                    <a:prstClr val="black">
                      <a:alpha val="40000"/>
                    </a:prstClr>
                  </a:outerShdw>
                </a:effectLst>
              </a:tblPr>
              <a:tblGrid>
                <a:gridCol w="3429079">
                  <a:extLst>
                    <a:ext uri="{9D8B030D-6E8A-4147-A177-3AD203B41FA5}">
                      <a16:colId xmlns:a16="http://schemas.microsoft.com/office/drawing/2014/main" val="20000"/>
                    </a:ext>
                  </a:extLst>
                </a:gridCol>
                <a:gridCol w="825519">
                  <a:extLst>
                    <a:ext uri="{9D8B030D-6E8A-4147-A177-3AD203B41FA5}">
                      <a16:colId xmlns:a16="http://schemas.microsoft.com/office/drawing/2014/main" val="20002"/>
                    </a:ext>
                  </a:extLst>
                </a:gridCol>
                <a:gridCol w="920771">
                  <a:extLst>
                    <a:ext uri="{9D8B030D-6E8A-4147-A177-3AD203B41FA5}">
                      <a16:colId xmlns:a16="http://schemas.microsoft.com/office/drawing/2014/main" val="20003"/>
                    </a:ext>
                  </a:extLst>
                </a:gridCol>
                <a:gridCol w="1174777">
                  <a:extLst>
                    <a:ext uri="{9D8B030D-6E8A-4147-A177-3AD203B41FA5}">
                      <a16:colId xmlns:a16="http://schemas.microsoft.com/office/drawing/2014/main" val="2512546182"/>
                    </a:ext>
                  </a:extLst>
                </a:gridCol>
              </a:tblGrid>
              <a:tr h="223199">
                <a:tc>
                  <a:txBody>
                    <a:bodyPr/>
                    <a:lstStyle/>
                    <a:p>
                      <a:pPr marL="0" lvl="0" indent="0" rtl="0">
                        <a:spcBef>
                          <a:spcPts val="0"/>
                        </a:spcBef>
                        <a:spcAft>
                          <a:spcPts val="0"/>
                        </a:spcAft>
                        <a:buClr>
                          <a:schemeClr val="dk1"/>
                        </a:buClr>
                        <a:buSzPts val="1100"/>
                        <a:buFont typeface="Arial"/>
                        <a:buNone/>
                      </a:pPr>
                      <a:r>
                        <a:rPr lang="en-US" sz="1800" dirty="0">
                          <a:latin typeface="+mj-lt"/>
                        </a:rPr>
                        <a:t>Accuracy</a:t>
                      </a:r>
                      <a:endParaRPr sz="1800" dirty="0">
                        <a:latin typeface="+mj-lt"/>
                      </a:endParaRPr>
                    </a:p>
                  </a:txBody>
                  <a:tcPr marL="91425" marR="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EEB9"/>
                    </a:solidFill>
                  </a:tcPr>
                </a:tc>
                <a:tc>
                  <a:txBody>
                    <a:bodyPr/>
                    <a:lstStyle/>
                    <a:p>
                      <a:pPr marL="0" lvl="0" indent="0" algn="r" rtl="0">
                        <a:spcBef>
                          <a:spcPts val="0"/>
                        </a:spcBef>
                        <a:spcAft>
                          <a:spcPts val="0"/>
                        </a:spcAft>
                        <a:buNone/>
                      </a:pPr>
                      <a:r>
                        <a:rPr lang="en-US" sz="1800" dirty="0">
                          <a:latin typeface="+mj-lt"/>
                        </a:rPr>
                        <a:t>0.93</a:t>
                      </a:r>
                      <a:endParaRPr sz="1800" dirty="0">
                        <a:latin typeface="+mj-lt"/>
                      </a:endParaRPr>
                    </a:p>
                  </a:txBody>
                  <a:tcPr marL="0" marR="91425"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EEB9"/>
                    </a:solidFill>
                  </a:tcPr>
                </a:tc>
                <a:tc>
                  <a:txBody>
                    <a:bodyPr/>
                    <a:lstStyle/>
                    <a:p>
                      <a:pPr marL="0" lvl="0" indent="0" algn="r" rtl="0">
                        <a:spcBef>
                          <a:spcPts val="0"/>
                        </a:spcBef>
                        <a:spcAft>
                          <a:spcPts val="0"/>
                        </a:spcAft>
                        <a:buNone/>
                      </a:pPr>
                      <a:r>
                        <a:rPr lang="en-US" sz="1800" dirty="0">
                          <a:solidFill>
                            <a:srgbClr val="FF0000"/>
                          </a:solidFill>
                          <a:latin typeface="+mj-lt"/>
                        </a:rPr>
                        <a:t>0.96</a:t>
                      </a:r>
                      <a:endParaRPr sz="1800" dirty="0">
                        <a:solidFill>
                          <a:srgbClr val="FF0000"/>
                        </a:solidFill>
                        <a:latin typeface="+mj-lt"/>
                      </a:endParaRPr>
                    </a:p>
                  </a:txBody>
                  <a:tcPr marL="0" marR="91425"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EEB9"/>
                    </a:solidFill>
                  </a:tcPr>
                </a:tc>
                <a:tc>
                  <a:txBody>
                    <a:bodyPr/>
                    <a:lstStyle/>
                    <a:p>
                      <a:pPr marL="0" lvl="0" indent="0" algn="r" rtl="0">
                        <a:spcBef>
                          <a:spcPts val="0"/>
                        </a:spcBef>
                        <a:spcAft>
                          <a:spcPts val="0"/>
                        </a:spcAft>
                        <a:buNone/>
                      </a:pPr>
                      <a:endParaRPr sz="1800" dirty="0">
                        <a:solidFill>
                          <a:schemeClr val="tx1"/>
                        </a:solidFill>
                        <a:latin typeface="+mj-lt"/>
                      </a:endParaRPr>
                    </a:p>
                  </a:txBody>
                  <a:tcPr marL="0" marR="91425"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EEB9"/>
                    </a:solidFill>
                  </a:tcPr>
                </a:tc>
                <a:extLst>
                  <a:ext uri="{0D108BD9-81ED-4DB2-BD59-A6C34878D82A}">
                    <a16:rowId xmlns:a16="http://schemas.microsoft.com/office/drawing/2014/main" val="1376452803"/>
                  </a:ext>
                </a:extLst>
              </a:tr>
              <a:tr h="123999">
                <a:tc gridSpan="4">
                  <a:txBody>
                    <a:bodyPr/>
                    <a:lstStyle/>
                    <a:p>
                      <a:pPr marL="0" lvl="0" indent="0" rtl="0">
                        <a:spcBef>
                          <a:spcPts val="0"/>
                        </a:spcBef>
                        <a:spcAft>
                          <a:spcPts val="0"/>
                        </a:spcAft>
                        <a:buClr>
                          <a:schemeClr val="dk1"/>
                        </a:buClr>
                        <a:buSzPts val="1100"/>
                        <a:buFont typeface="Arial"/>
                        <a:buNone/>
                      </a:pPr>
                      <a:endParaRPr sz="1200" dirty="0">
                        <a:latin typeface="+mj-lt"/>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indent="0" algn="r" rtl="0">
                        <a:spcBef>
                          <a:spcPts val="0"/>
                        </a:spcBef>
                        <a:spcAft>
                          <a:spcPts val="0"/>
                        </a:spcAft>
                        <a:buNone/>
                      </a:pPr>
                      <a:endParaRPr sz="2800" dirty="0">
                        <a:latin typeface="+mj-lt"/>
                      </a:endParaRPr>
                    </a:p>
                  </a:txBody>
                  <a:tcPr marL="0" marR="91425"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indent="0" algn="r" rtl="0">
                        <a:spcBef>
                          <a:spcPts val="0"/>
                        </a:spcBef>
                        <a:spcAft>
                          <a:spcPts val="0"/>
                        </a:spcAft>
                        <a:buNone/>
                      </a:pPr>
                      <a:endParaRPr sz="2800" dirty="0">
                        <a:solidFill>
                          <a:srgbClr val="FF0000"/>
                        </a:solidFill>
                        <a:latin typeface="+mj-lt"/>
                      </a:endParaRPr>
                    </a:p>
                  </a:txBody>
                  <a:tcPr marL="0" marR="91425"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indent="0" algn="r" rtl="0">
                        <a:spcBef>
                          <a:spcPts val="0"/>
                        </a:spcBef>
                        <a:spcAft>
                          <a:spcPts val="0"/>
                        </a:spcAft>
                        <a:buNone/>
                      </a:pPr>
                      <a:endParaRPr sz="2800" dirty="0">
                        <a:solidFill>
                          <a:schemeClr val="tx1"/>
                        </a:solidFill>
                        <a:latin typeface="+mj-lt"/>
                      </a:endParaRPr>
                    </a:p>
                  </a:txBody>
                  <a:tcPr marL="0" marR="91425"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0198825"/>
                  </a:ext>
                </a:extLst>
              </a:tr>
              <a:tr h="223199">
                <a:tc>
                  <a:txBody>
                    <a:bodyPr/>
                    <a:lstStyle/>
                    <a:p>
                      <a:pPr marL="0" lvl="0" indent="0" rtl="0">
                        <a:spcBef>
                          <a:spcPts val="0"/>
                        </a:spcBef>
                        <a:spcAft>
                          <a:spcPts val="0"/>
                        </a:spcAft>
                        <a:buNone/>
                      </a:pPr>
                      <a:r>
                        <a:rPr lang="en-US" sz="1800" kern="1200" dirty="0">
                          <a:solidFill>
                            <a:schemeClr val="tx1">
                              <a:lumMod val="50000"/>
                              <a:lumOff val="50000"/>
                            </a:schemeClr>
                          </a:solidFill>
                          <a:latin typeface="+mn-lt"/>
                          <a:ea typeface="+mn-ea"/>
                          <a:cs typeface="+mn-cs"/>
                        </a:rPr>
                        <a:t>INF</a:t>
                      </a:r>
                      <a:r>
                        <a:rPr lang="en-US" sz="1800" kern="1200" dirty="0">
                          <a:solidFill>
                            <a:srgbClr val="FF0000"/>
                          </a:solidFill>
                          <a:latin typeface="+mn-lt"/>
                          <a:ea typeface="+mn-ea"/>
                          <a:cs typeface="+mn-cs"/>
                        </a:rPr>
                        <a:t>XL</a:t>
                      </a:r>
                      <a:r>
                        <a:rPr lang="en-US" sz="1800" dirty="0">
                          <a:solidFill>
                            <a:schemeClr val="dk1"/>
                          </a:solidFill>
                          <a:latin typeface="+mj-lt"/>
                        </a:rPr>
                        <a:t> deep net (Cortex-M4)</a:t>
                      </a:r>
                      <a:endParaRPr sz="1800" dirty="0">
                        <a:latin typeface="+mj-lt"/>
                      </a:endParaRPr>
                    </a:p>
                  </a:txBody>
                  <a:tcPr marL="91425" marR="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6FFFA"/>
                    </a:solidFill>
                  </a:tcPr>
                </a:tc>
                <a:tc>
                  <a:txBody>
                    <a:bodyPr/>
                    <a:lstStyle/>
                    <a:p>
                      <a:pPr marL="0" lvl="0" indent="0" algn="r" rtl="0">
                        <a:spcBef>
                          <a:spcPts val="0"/>
                        </a:spcBef>
                        <a:spcAft>
                          <a:spcPts val="0"/>
                        </a:spcAft>
                        <a:buNone/>
                      </a:pPr>
                      <a:endParaRPr sz="1800" dirty="0">
                        <a:latin typeface="+mj-lt"/>
                      </a:endParaRPr>
                    </a:p>
                  </a:txBody>
                  <a:tcPr marL="0" marR="91425"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6FFFA"/>
                    </a:solidFill>
                  </a:tcPr>
                </a:tc>
                <a:tc>
                  <a:txBody>
                    <a:bodyPr/>
                    <a:lstStyle/>
                    <a:p>
                      <a:pPr marL="0" lvl="0" indent="0" algn="r" rtl="0">
                        <a:spcBef>
                          <a:spcPts val="0"/>
                        </a:spcBef>
                        <a:spcAft>
                          <a:spcPts val="0"/>
                        </a:spcAft>
                        <a:buNone/>
                      </a:pPr>
                      <a:r>
                        <a:rPr lang="en" sz="1800" dirty="0">
                          <a:solidFill>
                            <a:srgbClr val="FF0000"/>
                          </a:solidFill>
                          <a:latin typeface="+mj-lt"/>
                        </a:rPr>
                        <a:t>0.1 k</a:t>
                      </a:r>
                      <a:r>
                        <a:rPr lang="en-US" sz="1800" dirty="0">
                          <a:solidFill>
                            <a:srgbClr val="FF0000"/>
                          </a:solidFill>
                          <a:latin typeface="+mj-lt"/>
                        </a:rPr>
                        <a:t>B</a:t>
                      </a:r>
                      <a:endParaRPr sz="1800" dirty="0">
                        <a:solidFill>
                          <a:srgbClr val="FF0000"/>
                        </a:solidFill>
                        <a:latin typeface="+mj-lt"/>
                      </a:endParaRPr>
                    </a:p>
                  </a:txBody>
                  <a:tcPr marL="0" marR="91425"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6FFFA"/>
                    </a:solidFill>
                  </a:tcPr>
                </a:tc>
                <a:tc>
                  <a:txBody>
                    <a:bodyPr/>
                    <a:lstStyle/>
                    <a:p>
                      <a:pPr marL="0" lvl="0" indent="0" algn="r" rtl="0">
                        <a:spcBef>
                          <a:spcPts val="0"/>
                        </a:spcBef>
                        <a:spcAft>
                          <a:spcPts val="0"/>
                        </a:spcAft>
                        <a:buNone/>
                      </a:pPr>
                      <a:endParaRPr sz="1800" dirty="0">
                        <a:solidFill>
                          <a:schemeClr val="tx1"/>
                        </a:solidFill>
                        <a:latin typeface="+mj-lt"/>
                      </a:endParaRPr>
                    </a:p>
                  </a:txBody>
                  <a:tcPr marL="0" marR="91425"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6FFFA"/>
                    </a:solidFill>
                  </a:tcPr>
                </a:tc>
                <a:extLst>
                  <a:ext uri="{0D108BD9-81ED-4DB2-BD59-A6C34878D82A}">
                    <a16:rowId xmlns:a16="http://schemas.microsoft.com/office/drawing/2014/main" val="10002"/>
                  </a:ext>
                </a:extLst>
              </a:tr>
              <a:tr h="223199">
                <a:tc>
                  <a:txBody>
                    <a:bodyPr/>
                    <a:lstStyle/>
                    <a:p>
                      <a:pPr marL="0" lvl="0" indent="0" rtl="0">
                        <a:spcBef>
                          <a:spcPts val="0"/>
                        </a:spcBef>
                        <a:spcAft>
                          <a:spcPts val="0"/>
                        </a:spcAft>
                        <a:buNone/>
                      </a:pPr>
                      <a:r>
                        <a:rPr lang="en-US" sz="1800" kern="1200" dirty="0" err="1">
                          <a:solidFill>
                            <a:schemeClr val="dk1"/>
                          </a:solidFill>
                          <a:latin typeface="+mj-lt"/>
                          <a:ea typeface="+mn-ea"/>
                          <a:cs typeface="+mn-cs"/>
                        </a:rPr>
                        <a:t>uTensor</a:t>
                      </a:r>
                      <a:r>
                        <a:rPr lang="en-US" sz="1800" kern="1200" dirty="0">
                          <a:solidFill>
                            <a:schemeClr val="dk1"/>
                          </a:solidFill>
                          <a:latin typeface="+mj-lt"/>
                          <a:ea typeface="+mn-ea"/>
                          <a:cs typeface="+mn-cs"/>
                        </a:rPr>
                        <a:t> code </a:t>
                      </a:r>
                      <a:r>
                        <a:rPr lang="en-US" sz="1800" dirty="0">
                          <a:solidFill>
                            <a:schemeClr val="dk1"/>
                          </a:solidFill>
                          <a:latin typeface="+mj-lt"/>
                        </a:rPr>
                        <a:t>(C++)</a:t>
                      </a:r>
                      <a:endParaRPr sz="1800" dirty="0">
                        <a:solidFill>
                          <a:schemeClr val="dk1"/>
                        </a:solidFill>
                        <a:latin typeface="+mj-lt"/>
                      </a:endParaRPr>
                    </a:p>
                  </a:txBody>
                  <a:tcPr marL="91425" marR="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6FFFA"/>
                    </a:solidFill>
                  </a:tcPr>
                </a:tc>
                <a:tc>
                  <a:txBody>
                    <a:bodyPr/>
                    <a:lstStyle/>
                    <a:p>
                      <a:pPr marL="0" lvl="0" indent="0" algn="r" rtl="0">
                        <a:spcBef>
                          <a:spcPts val="0"/>
                        </a:spcBef>
                        <a:spcAft>
                          <a:spcPts val="0"/>
                        </a:spcAft>
                        <a:buNone/>
                      </a:pPr>
                      <a:r>
                        <a:rPr lang="en-US" sz="1800" dirty="0">
                          <a:latin typeface="+mj-lt"/>
                        </a:rPr>
                        <a:t>21 kB</a:t>
                      </a:r>
                      <a:endParaRPr sz="1800" dirty="0">
                        <a:latin typeface="+mj-lt"/>
                      </a:endParaRPr>
                    </a:p>
                  </a:txBody>
                  <a:tcPr marL="0" marR="91425"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6FFFA"/>
                    </a:solidFill>
                  </a:tcPr>
                </a:tc>
                <a:tc>
                  <a:txBody>
                    <a:bodyPr/>
                    <a:lstStyle/>
                    <a:p>
                      <a:pPr marL="0" lvl="0" indent="0" algn="r" rtl="0">
                        <a:spcBef>
                          <a:spcPts val="0"/>
                        </a:spcBef>
                        <a:spcAft>
                          <a:spcPts val="0"/>
                        </a:spcAft>
                        <a:buNone/>
                      </a:pPr>
                      <a:endParaRPr sz="1800" dirty="0">
                        <a:solidFill>
                          <a:srgbClr val="FF0000"/>
                        </a:solidFill>
                        <a:latin typeface="+mj-lt"/>
                      </a:endParaRPr>
                    </a:p>
                  </a:txBody>
                  <a:tcPr marL="0" marR="91425"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6FFFA"/>
                    </a:solidFill>
                  </a:tcPr>
                </a:tc>
                <a:tc>
                  <a:txBody>
                    <a:bodyPr/>
                    <a:lstStyle/>
                    <a:p>
                      <a:pPr marL="0" lvl="0" indent="0" algn="r" rtl="0">
                        <a:spcBef>
                          <a:spcPts val="0"/>
                        </a:spcBef>
                        <a:spcAft>
                          <a:spcPts val="0"/>
                        </a:spcAft>
                        <a:buNone/>
                      </a:pPr>
                      <a:endParaRPr sz="1800" dirty="0">
                        <a:solidFill>
                          <a:schemeClr val="tx1"/>
                        </a:solidFill>
                        <a:latin typeface="+mj-lt"/>
                      </a:endParaRPr>
                    </a:p>
                  </a:txBody>
                  <a:tcPr marL="0" marR="91425"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B6FFFA"/>
                    </a:solidFill>
                  </a:tcPr>
                </a:tc>
                <a:extLst>
                  <a:ext uri="{0D108BD9-81ED-4DB2-BD59-A6C34878D82A}">
                    <a16:rowId xmlns:a16="http://schemas.microsoft.com/office/drawing/2014/main" val="10003"/>
                  </a:ext>
                </a:extLst>
              </a:tr>
              <a:tr h="124077">
                <a:tc gridSpan="3">
                  <a:txBody>
                    <a:bodyPr/>
                    <a:lstStyle/>
                    <a:p>
                      <a:pPr marL="0" lvl="0" indent="0">
                        <a:lnSpc>
                          <a:spcPct val="50000"/>
                        </a:lnSpc>
                        <a:spcBef>
                          <a:spcPts val="0"/>
                        </a:spcBef>
                        <a:spcAft>
                          <a:spcPts val="0"/>
                        </a:spcAft>
                        <a:buNone/>
                      </a:pPr>
                      <a:endParaRPr lang="en-US" sz="900" kern="1200" dirty="0">
                        <a:solidFill>
                          <a:schemeClr val="bg1">
                            <a:lumMod val="50000"/>
                          </a:schemeClr>
                        </a:solidFill>
                        <a:latin typeface="+mj-lt"/>
                        <a:ea typeface="+mn-ea"/>
                        <a:cs typeface="+mn-cs"/>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indent="0" algn="r" rtl="0">
                        <a:spcBef>
                          <a:spcPts val="0"/>
                        </a:spcBef>
                        <a:spcAft>
                          <a:spcPts val="0"/>
                        </a:spcAft>
                        <a:buNone/>
                      </a:pPr>
                      <a:endParaRPr sz="2800" dirty="0">
                        <a:latin typeface="+mj-lt"/>
                      </a:endParaRPr>
                    </a:p>
                  </a:txBody>
                  <a:tcPr marL="91425" marR="91425" marT="27432" marB="27432">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indent="0" algn="r" rtl="0">
                        <a:spcBef>
                          <a:spcPts val="0"/>
                        </a:spcBef>
                        <a:spcAft>
                          <a:spcPts val="0"/>
                        </a:spcAft>
                        <a:buNone/>
                      </a:pPr>
                      <a:endParaRPr sz="2800" dirty="0">
                        <a:solidFill>
                          <a:srgbClr val="FF0000"/>
                        </a:solidFill>
                        <a:latin typeface="+mj-lt"/>
                      </a:endParaRPr>
                    </a:p>
                  </a:txBody>
                  <a:tcPr marL="91425" marR="91425" marT="27432" marB="27432">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nSpc>
                          <a:spcPct val="50000"/>
                        </a:lnSpc>
                        <a:spcBef>
                          <a:spcPts val="0"/>
                        </a:spcBef>
                        <a:spcAft>
                          <a:spcPts val="0"/>
                        </a:spcAft>
                        <a:buNone/>
                      </a:pPr>
                      <a:endParaRPr lang="en-US" sz="1400" kern="1200" dirty="0">
                        <a:solidFill>
                          <a:schemeClr val="tx1"/>
                        </a:solidFill>
                        <a:latin typeface="+mj-lt"/>
                        <a:ea typeface="+mn-ea"/>
                        <a:cs typeface="+mn-cs"/>
                      </a:endParaRPr>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4237128"/>
                  </a:ext>
                </a:extLst>
              </a:tr>
              <a:tr h="389474">
                <a:tc>
                  <a:txBody>
                    <a:bodyPr/>
                    <a:lstStyle/>
                    <a:p>
                      <a:pPr marL="0" lvl="0" indent="0" rtl="0">
                        <a:spcBef>
                          <a:spcPts val="0"/>
                        </a:spcBef>
                        <a:spcAft>
                          <a:spcPts val="0"/>
                        </a:spcAft>
                        <a:buClr>
                          <a:schemeClr val="dk1"/>
                        </a:buClr>
                        <a:buSzPts val="1100"/>
                        <a:buFont typeface="Arial"/>
                        <a:buNone/>
                      </a:pPr>
                      <a:r>
                        <a:rPr lang="en-US" sz="1800" dirty="0">
                          <a:solidFill>
                            <a:schemeClr val="dk1"/>
                          </a:solidFill>
                          <a:latin typeface="+mj-lt"/>
                        </a:rPr>
                        <a:t>Weights</a:t>
                      </a:r>
                      <a:endParaRPr sz="1800" dirty="0">
                        <a:latin typeface="+mj-lt"/>
                      </a:endParaRPr>
                    </a:p>
                  </a:txBody>
                  <a:tcPr marL="91425" marR="0"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AE6FE"/>
                    </a:solidFill>
                  </a:tcPr>
                </a:tc>
                <a:tc>
                  <a:txBody>
                    <a:bodyPr/>
                    <a:lstStyle/>
                    <a:p>
                      <a:pPr marL="0" lvl="0" indent="0" algn="r" rtl="0">
                        <a:spcBef>
                          <a:spcPts val="0"/>
                        </a:spcBef>
                        <a:spcAft>
                          <a:spcPts val="0"/>
                        </a:spcAft>
                        <a:buNone/>
                      </a:pPr>
                      <a:r>
                        <a:rPr lang="en" sz="1800" dirty="0">
                          <a:latin typeface="+mj-lt"/>
                        </a:rPr>
                        <a:t>637 </a:t>
                      </a:r>
                      <a:r>
                        <a:rPr lang="en-US" sz="1800" dirty="0">
                          <a:latin typeface="+mj-lt"/>
                        </a:rPr>
                        <a:t>kB</a:t>
                      </a:r>
                      <a:endParaRPr sz="1800" dirty="0">
                        <a:latin typeface="+mj-lt"/>
                      </a:endParaRPr>
                    </a:p>
                  </a:txBody>
                  <a:tcPr marL="0" marR="91425"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AE6FE"/>
                    </a:solidFill>
                  </a:tcPr>
                </a:tc>
                <a:tc>
                  <a:txBody>
                    <a:bodyPr/>
                    <a:lstStyle/>
                    <a:p>
                      <a:pPr marL="0" lvl="0" indent="0" algn="r" rtl="0">
                        <a:spcBef>
                          <a:spcPts val="0"/>
                        </a:spcBef>
                        <a:spcAft>
                          <a:spcPts val="0"/>
                        </a:spcAft>
                        <a:buNone/>
                      </a:pPr>
                      <a:r>
                        <a:rPr lang="en" sz="1800" dirty="0">
                          <a:solidFill>
                            <a:srgbClr val="FF0000"/>
                          </a:solidFill>
                          <a:latin typeface="+mj-lt"/>
                        </a:rPr>
                        <a:t>15 k</a:t>
                      </a:r>
                      <a:r>
                        <a:rPr lang="en-US" sz="1800" dirty="0">
                          <a:solidFill>
                            <a:srgbClr val="FF0000"/>
                          </a:solidFill>
                          <a:latin typeface="+mj-lt"/>
                        </a:rPr>
                        <a:t>B</a:t>
                      </a:r>
                      <a:endParaRPr sz="1800" dirty="0">
                        <a:solidFill>
                          <a:srgbClr val="FF0000"/>
                        </a:solidFill>
                        <a:latin typeface="+mj-lt"/>
                      </a:endParaRPr>
                    </a:p>
                  </a:txBody>
                  <a:tcPr marL="0" marR="91425"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AE6FE"/>
                    </a:solidFill>
                  </a:tcPr>
                </a:tc>
                <a:tc>
                  <a:txBody>
                    <a:bodyPr/>
                    <a:lstStyle/>
                    <a:p>
                      <a:pPr marL="0" lvl="0" indent="0" algn="r" rtl="0">
                        <a:spcBef>
                          <a:spcPts val="0"/>
                        </a:spcBef>
                        <a:spcAft>
                          <a:spcPts val="0"/>
                        </a:spcAft>
                        <a:buNone/>
                      </a:pPr>
                      <a:r>
                        <a:rPr lang="en-US" sz="1800" dirty="0">
                          <a:solidFill>
                            <a:schemeClr val="tx1"/>
                          </a:solidFill>
                          <a:latin typeface="+mj-lt"/>
                        </a:rPr>
                        <a:t>42x </a:t>
                      </a:r>
                      <a:endParaRPr sz="1800" dirty="0">
                        <a:solidFill>
                          <a:schemeClr val="tx1"/>
                        </a:solidFill>
                        <a:latin typeface="+mj-lt"/>
                      </a:endParaRPr>
                    </a:p>
                  </a:txBody>
                  <a:tcPr marL="0" marR="91425" marT="27432" marB="2743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AE6FE"/>
                    </a:solidFill>
                  </a:tcPr>
                </a:tc>
                <a:extLst>
                  <a:ext uri="{0D108BD9-81ED-4DB2-BD59-A6C34878D82A}">
                    <a16:rowId xmlns:a16="http://schemas.microsoft.com/office/drawing/2014/main" val="1558065432"/>
                  </a:ext>
                </a:extLst>
              </a:tr>
            </a:tbl>
          </a:graphicData>
        </a:graphic>
      </p:graphicFrame>
      <p:sp>
        <p:nvSpPr>
          <p:cNvPr id="6" name="TextBox 5">
            <a:extLst>
              <a:ext uri="{FF2B5EF4-FFF2-40B4-BE49-F238E27FC236}">
                <a16:creationId xmlns:a16="http://schemas.microsoft.com/office/drawing/2014/main" id="{15E3E13C-2FF6-E149-8D90-03C6DA4A2818}"/>
              </a:ext>
            </a:extLst>
          </p:cNvPr>
          <p:cNvSpPr txBox="1"/>
          <p:nvPr/>
        </p:nvSpPr>
        <p:spPr>
          <a:xfrm>
            <a:off x="4572000" y="1596189"/>
            <a:ext cx="1314784" cy="461665"/>
          </a:xfrm>
          <a:prstGeom prst="rect">
            <a:avLst/>
          </a:prstGeom>
          <a:noFill/>
        </p:spPr>
        <p:txBody>
          <a:bodyPr wrap="none" rtlCol="0">
            <a:spAutoFit/>
          </a:bodyPr>
          <a:lstStyle/>
          <a:p>
            <a:r>
              <a:rPr lang="en-US" sz="2400" dirty="0" err="1">
                <a:solidFill>
                  <a:schemeClr val="bg1"/>
                </a:solidFill>
                <a:latin typeface="+mj-lt"/>
              </a:rPr>
              <a:t>uTesnor</a:t>
            </a:r>
            <a:endParaRPr lang="en-US" sz="2400" dirty="0">
              <a:solidFill>
                <a:schemeClr val="bg1"/>
              </a:solidFill>
              <a:latin typeface="+mj-lt"/>
            </a:endParaRPr>
          </a:p>
        </p:txBody>
      </p:sp>
      <p:sp>
        <p:nvSpPr>
          <p:cNvPr id="7" name="Rectangle 6">
            <a:extLst>
              <a:ext uri="{FF2B5EF4-FFF2-40B4-BE49-F238E27FC236}">
                <a16:creationId xmlns:a16="http://schemas.microsoft.com/office/drawing/2014/main" id="{B06D4147-56A8-6644-B455-F0B127E8CE80}"/>
              </a:ext>
            </a:extLst>
          </p:cNvPr>
          <p:cNvSpPr/>
          <p:nvPr/>
        </p:nvSpPr>
        <p:spPr>
          <a:xfrm>
            <a:off x="5901991" y="1626966"/>
            <a:ext cx="912429" cy="400110"/>
          </a:xfrm>
          <a:prstGeom prst="rect">
            <a:avLst/>
          </a:prstGeom>
        </p:spPr>
        <p:txBody>
          <a:bodyPr wrap="none">
            <a:spAutoFit/>
          </a:bodyPr>
          <a:lstStyle/>
          <a:p>
            <a:r>
              <a:rPr lang="en-US" sz="2000" kern="1200" dirty="0">
                <a:solidFill>
                  <a:schemeClr val="tx1">
                    <a:lumMod val="50000"/>
                    <a:lumOff val="50000"/>
                  </a:schemeClr>
                </a:solidFill>
              </a:rPr>
              <a:t>INF</a:t>
            </a:r>
            <a:r>
              <a:rPr lang="en-US" sz="2000" kern="1200" dirty="0">
                <a:solidFill>
                  <a:srgbClr val="FF0000"/>
                </a:solidFill>
              </a:rPr>
              <a:t>XL</a:t>
            </a:r>
            <a:endParaRPr lang="en-US" sz="2000" dirty="0"/>
          </a:p>
        </p:txBody>
      </p:sp>
      <p:sp>
        <p:nvSpPr>
          <p:cNvPr id="8" name="Rectangle 7">
            <a:extLst>
              <a:ext uri="{FF2B5EF4-FFF2-40B4-BE49-F238E27FC236}">
                <a16:creationId xmlns:a16="http://schemas.microsoft.com/office/drawing/2014/main" id="{151DF51D-8630-3540-BB26-98202AF708E6}"/>
              </a:ext>
            </a:extLst>
          </p:cNvPr>
          <p:cNvSpPr/>
          <p:nvPr/>
        </p:nvSpPr>
        <p:spPr>
          <a:xfrm>
            <a:off x="1203157" y="4053013"/>
            <a:ext cx="6849979" cy="830997"/>
          </a:xfrm>
          <a:prstGeom prst="rect">
            <a:avLst/>
          </a:prstGeom>
        </p:spPr>
        <p:txBody>
          <a:bodyPr wrap="square">
            <a:spAutoFit/>
          </a:bodyPr>
          <a:lstStyle/>
          <a:p>
            <a:r>
              <a:rPr lang="en-US" sz="2400" dirty="0">
                <a:solidFill>
                  <a:schemeClr val="bg1"/>
                </a:solidFill>
                <a:latin typeface="Goudy Old Style" panose="02020502050305020303" pitchFamily="18" charset="77"/>
              </a:rPr>
              <a:t>MNIST: Popular hand-written numeral image dataset</a:t>
            </a:r>
          </a:p>
          <a:p>
            <a:endParaRPr lang="en-US" sz="2400" dirty="0">
              <a:solidFill>
                <a:schemeClr val="bg1"/>
              </a:solidFill>
              <a:latin typeface="Goudy Old Style" panose="02020502050305020303" pitchFamily="18" charset="77"/>
            </a:endParaRPr>
          </a:p>
        </p:txBody>
      </p:sp>
    </p:spTree>
    <p:extLst>
      <p:ext uri="{BB962C8B-B14F-4D97-AF65-F5344CB8AC3E}">
        <p14:creationId xmlns:p14="http://schemas.microsoft.com/office/powerpoint/2010/main" val="1522584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29448-C6C1-DD45-B96A-E556140C3421}"/>
              </a:ext>
            </a:extLst>
          </p:cNvPr>
          <p:cNvSpPr>
            <a:spLocks noGrp="1"/>
          </p:cNvSpPr>
          <p:nvPr>
            <p:ph type="title"/>
          </p:nvPr>
        </p:nvSpPr>
        <p:spPr>
          <a:xfrm>
            <a:off x="2657825" y="1268044"/>
            <a:ext cx="3269733" cy="914100"/>
          </a:xfrm>
        </p:spPr>
        <p:txBody>
          <a:bodyPr/>
          <a:lstStyle/>
          <a:p>
            <a:r>
              <a:rPr lang="en-US" sz="6000" dirty="0">
                <a:latin typeface="Goudy Old Style" panose="02020502050305020303" pitchFamily="18" charset="77"/>
              </a:rPr>
              <a:t>Use Cases</a:t>
            </a:r>
          </a:p>
        </p:txBody>
      </p:sp>
      <p:sp>
        <p:nvSpPr>
          <p:cNvPr id="4" name="Slide Number Placeholder 3">
            <a:extLst>
              <a:ext uri="{FF2B5EF4-FFF2-40B4-BE49-F238E27FC236}">
                <a16:creationId xmlns:a16="http://schemas.microsoft.com/office/drawing/2014/main" id="{87C248CB-B955-C149-9C68-B09C8BD91E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42</a:t>
            </a:fld>
            <a:endParaRPr lang="en-GB"/>
          </a:p>
        </p:txBody>
      </p:sp>
    </p:spTree>
    <p:extLst>
      <p:ext uri="{BB962C8B-B14F-4D97-AF65-F5344CB8AC3E}">
        <p14:creationId xmlns:p14="http://schemas.microsoft.com/office/powerpoint/2010/main" val="1861263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6"/>
          <p:cNvSpPr txBox="1">
            <a:spLocks noGrp="1"/>
          </p:cNvSpPr>
          <p:nvPr>
            <p:ph type="title"/>
          </p:nvPr>
        </p:nvSpPr>
        <p:spPr>
          <a:xfrm>
            <a:off x="668375" y="0"/>
            <a:ext cx="7038900" cy="914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Goudy Bookletter 1911"/>
                <a:ea typeface="Goudy Bookletter 1911"/>
                <a:cs typeface="Goudy Bookletter 1911"/>
                <a:sym typeface="Goudy Bookletter 1911"/>
              </a:rPr>
              <a:t>Use Case I: Machine Condition Monitoring</a:t>
            </a:r>
            <a:endParaRPr>
              <a:latin typeface="Goudy Bookletter 1911"/>
              <a:ea typeface="Goudy Bookletter 1911"/>
              <a:cs typeface="Goudy Bookletter 1911"/>
              <a:sym typeface="Goudy Bookletter 1911"/>
            </a:endParaRPr>
          </a:p>
        </p:txBody>
      </p:sp>
      <p:sp>
        <p:nvSpPr>
          <p:cNvPr id="510" name="Google Shape;510;p56"/>
          <p:cNvSpPr txBox="1">
            <a:spLocks noGrp="1"/>
          </p:cNvSpPr>
          <p:nvPr>
            <p:ph type="body" idx="1"/>
          </p:nvPr>
        </p:nvSpPr>
        <p:spPr>
          <a:xfrm>
            <a:off x="3730700" y="2721700"/>
            <a:ext cx="5290200" cy="9933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a:latin typeface="Goudy Bookletter 1911"/>
                <a:ea typeface="Goudy Bookletter 1911"/>
                <a:cs typeface="Goudy Bookletter 1911"/>
                <a:sym typeface="Goudy Bookletter 1911"/>
              </a:rPr>
              <a:t>Objective: </a:t>
            </a:r>
            <a:r>
              <a:rPr lang="en-GB" sz="1800">
                <a:solidFill>
                  <a:srgbClr val="FFFFFF"/>
                </a:solidFill>
                <a:latin typeface="Goudy Bookletter 1911"/>
                <a:ea typeface="Goudy Bookletter 1911"/>
                <a:cs typeface="Goudy Bookletter 1911"/>
                <a:sym typeface="Goudy Bookletter 1911"/>
              </a:rPr>
              <a:t>Ensure optimal machine performance and high availability by identifying developing faults before they become major failures.</a:t>
            </a:r>
            <a:endParaRPr sz="1800">
              <a:latin typeface="Goudy Bookletter 1911"/>
              <a:ea typeface="Goudy Bookletter 1911"/>
              <a:cs typeface="Goudy Bookletter 1911"/>
              <a:sym typeface="Goudy Bookletter 1911"/>
            </a:endParaRPr>
          </a:p>
        </p:txBody>
      </p:sp>
      <p:pic>
        <p:nvPicPr>
          <p:cNvPr id="511" name="Google Shape;511;p56"/>
          <p:cNvPicPr preferRelativeResize="0"/>
          <p:nvPr/>
        </p:nvPicPr>
        <p:blipFill rotWithShape="1">
          <a:blip r:embed="rId3">
            <a:alphaModFix/>
          </a:blip>
          <a:srcRect t="30872"/>
          <a:stretch/>
        </p:blipFill>
        <p:spPr>
          <a:xfrm>
            <a:off x="4486850" y="496700"/>
            <a:ext cx="4657150" cy="2132576"/>
          </a:xfrm>
          <a:prstGeom prst="rect">
            <a:avLst/>
          </a:prstGeom>
          <a:noFill/>
          <a:ln>
            <a:noFill/>
          </a:ln>
        </p:spPr>
      </p:pic>
      <p:pic>
        <p:nvPicPr>
          <p:cNvPr id="512" name="Google Shape;512;p56"/>
          <p:cNvPicPr preferRelativeResize="0"/>
          <p:nvPr/>
        </p:nvPicPr>
        <p:blipFill>
          <a:blip r:embed="rId4">
            <a:alphaModFix/>
          </a:blip>
          <a:stretch>
            <a:fillRect/>
          </a:stretch>
        </p:blipFill>
        <p:spPr>
          <a:xfrm>
            <a:off x="2724150" y="518875"/>
            <a:ext cx="1660598" cy="2088223"/>
          </a:xfrm>
          <a:prstGeom prst="rect">
            <a:avLst/>
          </a:prstGeom>
          <a:noFill/>
          <a:ln>
            <a:noFill/>
          </a:ln>
        </p:spPr>
      </p:pic>
      <p:sp>
        <p:nvSpPr>
          <p:cNvPr id="2" name="Slide Number Placeholder 1">
            <a:extLst>
              <a:ext uri="{FF2B5EF4-FFF2-40B4-BE49-F238E27FC236}">
                <a16:creationId xmlns:a16="http://schemas.microsoft.com/office/drawing/2014/main" id="{730E098B-1ED6-1243-99AC-E5420D2C36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43</a:t>
            </a:fld>
            <a:endParaRPr lang="en-GB"/>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Goudy Bookletter 1911"/>
                <a:ea typeface="Goudy Bookletter 1911"/>
                <a:cs typeface="Goudy Bookletter 1911"/>
                <a:sym typeface="Goudy Bookletter 1911"/>
              </a:rPr>
              <a:t>Machine Condition Monitoring</a:t>
            </a:r>
            <a:endParaRPr>
              <a:latin typeface="Goudy Bookletter 1911"/>
              <a:ea typeface="Goudy Bookletter 1911"/>
              <a:cs typeface="Goudy Bookletter 1911"/>
              <a:sym typeface="Goudy Bookletter 1911"/>
            </a:endParaRPr>
          </a:p>
        </p:txBody>
      </p:sp>
      <p:sp>
        <p:nvSpPr>
          <p:cNvPr id="518" name="Google Shape;518;p57"/>
          <p:cNvSpPr txBox="1">
            <a:spLocks noGrp="1"/>
          </p:cNvSpPr>
          <p:nvPr>
            <p:ph type="body" idx="1"/>
          </p:nvPr>
        </p:nvSpPr>
        <p:spPr>
          <a:xfrm>
            <a:off x="190825" y="1386425"/>
            <a:ext cx="8801100" cy="358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800">
                <a:latin typeface="Goudy Bookletter 1911"/>
                <a:ea typeface="Goudy Bookletter 1911"/>
                <a:cs typeface="Goudy Bookletter 1911"/>
                <a:sym typeface="Goudy Bookletter 1911"/>
              </a:rPr>
              <a:t>Method:</a:t>
            </a:r>
            <a:endParaRPr sz="1800">
              <a:latin typeface="Goudy Bookletter 1911"/>
              <a:ea typeface="Goudy Bookletter 1911"/>
              <a:cs typeface="Goudy Bookletter 1911"/>
              <a:sym typeface="Goudy Bookletter 1911"/>
            </a:endParaRPr>
          </a:p>
          <a:p>
            <a:pPr marL="457200" lvl="0" indent="-342900" algn="l" rtl="0">
              <a:lnSpc>
                <a:spcPct val="150000"/>
              </a:lnSpc>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Ultra-low power edge inference</a:t>
            </a:r>
            <a:endParaRPr sz="1800">
              <a:latin typeface="Goudy Bookletter 1911"/>
              <a:ea typeface="Goudy Bookletter 1911"/>
              <a:cs typeface="Goudy Bookletter 1911"/>
              <a:sym typeface="Goudy Bookletter 1911"/>
            </a:endParaRPr>
          </a:p>
          <a:p>
            <a:pPr marL="457200" lvl="0" indent="-342900" algn="l" rtl="0">
              <a:lnSpc>
                <a:spcPct val="15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Cut down on frequency and amount of data uploaded by edge devices. </a:t>
            </a:r>
            <a:endParaRPr sz="1800">
              <a:latin typeface="Goudy Bookletter 1911"/>
              <a:ea typeface="Goudy Bookletter 1911"/>
              <a:cs typeface="Goudy Bookletter 1911"/>
              <a:sym typeface="Goudy Bookletter 1911"/>
            </a:endParaRPr>
          </a:p>
          <a:p>
            <a:pPr marL="457200" lvl="0" indent="-342900" algn="l" rtl="0">
              <a:lnSpc>
                <a:spcPct val="15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Run  inexpensive hardware while operating on µWs of battery power</a:t>
            </a:r>
            <a:endParaRPr sz="1800">
              <a:latin typeface="Goudy Bookletter 1911"/>
              <a:ea typeface="Goudy Bookletter 1911"/>
              <a:cs typeface="Goudy Bookletter 1911"/>
              <a:sym typeface="Goudy Bookletter 1911"/>
            </a:endParaRPr>
          </a:p>
          <a:p>
            <a:pPr marL="457200" lvl="0" indent="-342900" algn="l" rtl="0">
              <a:lnSpc>
                <a:spcPct val="15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Translate insights received from a multitude of sensors into decisions rapidly while employing a minimum of resources.</a:t>
            </a:r>
            <a:endParaRPr sz="1800">
              <a:latin typeface="Goudy Bookletter 1911"/>
              <a:ea typeface="Goudy Bookletter 1911"/>
              <a:cs typeface="Goudy Bookletter 1911"/>
              <a:sym typeface="Goudy Bookletter 1911"/>
            </a:endParaRPr>
          </a:p>
        </p:txBody>
      </p:sp>
      <p:sp>
        <p:nvSpPr>
          <p:cNvPr id="2" name="Slide Number Placeholder 1">
            <a:extLst>
              <a:ext uri="{FF2B5EF4-FFF2-40B4-BE49-F238E27FC236}">
                <a16:creationId xmlns:a16="http://schemas.microsoft.com/office/drawing/2014/main" id="{362E5141-94A1-8B47-B2BD-BDFB254899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44</a:t>
            </a:fld>
            <a:endParaRPr lang="en-GB"/>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Goudy Bookletter 1911"/>
                <a:ea typeface="Goudy Bookletter 1911"/>
                <a:cs typeface="Goudy Bookletter 1911"/>
                <a:sym typeface="Goudy Bookletter 1911"/>
              </a:rPr>
              <a:t>Machine Condition Monitoring</a:t>
            </a:r>
            <a:endParaRPr>
              <a:latin typeface="Goudy Bookletter 1911"/>
              <a:ea typeface="Goudy Bookletter 1911"/>
              <a:cs typeface="Goudy Bookletter 1911"/>
              <a:sym typeface="Goudy Bookletter 1911"/>
            </a:endParaRPr>
          </a:p>
        </p:txBody>
      </p:sp>
      <p:sp>
        <p:nvSpPr>
          <p:cNvPr id="524" name="Google Shape;524;p58"/>
          <p:cNvSpPr txBox="1">
            <a:spLocks noGrp="1"/>
          </p:cNvSpPr>
          <p:nvPr>
            <p:ph type="body" idx="1"/>
          </p:nvPr>
        </p:nvSpPr>
        <p:spPr>
          <a:xfrm>
            <a:off x="190825" y="1386425"/>
            <a:ext cx="8801100" cy="358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800">
              <a:latin typeface="Goudy Bookletter 1911"/>
              <a:ea typeface="Goudy Bookletter 1911"/>
              <a:cs typeface="Goudy Bookletter 1911"/>
              <a:sym typeface="Goudy Bookletter 1911"/>
            </a:endParaRPr>
          </a:p>
          <a:p>
            <a:pPr marL="457200" lvl="0" indent="-342900" algn="l" rtl="0">
              <a:lnSpc>
                <a:spcPct val="100000"/>
              </a:lnSpc>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Gives early warning of impending machine failure, even before the symptoms become obvious. </a:t>
            </a:r>
            <a:endParaRPr sz="1800">
              <a:latin typeface="Goudy Bookletter 1911"/>
              <a:ea typeface="Goudy Bookletter 1911"/>
              <a:cs typeface="Goudy Bookletter 1911"/>
              <a:sym typeface="Goudy Bookletter 1911"/>
            </a:endParaRPr>
          </a:p>
          <a:p>
            <a:pPr marL="914400" lvl="1" indent="-330200" algn="l" rtl="0">
              <a:lnSpc>
                <a:spcPct val="100000"/>
              </a:lnSpc>
              <a:spcBef>
                <a:spcPts val="0"/>
              </a:spcBef>
              <a:spcAft>
                <a:spcPts val="0"/>
              </a:spcAft>
              <a:buSzPts val="1600"/>
              <a:buFont typeface="Goudy Bookletter 1911"/>
              <a:buChar char="-"/>
            </a:pPr>
            <a:r>
              <a:rPr lang="en-GB" sz="1600">
                <a:latin typeface="Goudy Bookletter 1911"/>
                <a:ea typeface="Goudy Bookletter 1911"/>
                <a:cs typeface="Goudy Bookletter 1911"/>
                <a:sym typeface="Goudy Bookletter 1911"/>
              </a:rPr>
              <a:t>preventing catastrophic failures and unexpected stoppages.</a:t>
            </a:r>
            <a:endParaRPr sz="1600">
              <a:latin typeface="Goudy Bookletter 1911"/>
              <a:ea typeface="Goudy Bookletter 1911"/>
              <a:cs typeface="Goudy Bookletter 1911"/>
              <a:sym typeface="Goudy Bookletter 1911"/>
            </a:endParaRPr>
          </a:p>
          <a:p>
            <a:pPr marL="457200" lvl="0" indent="-342900" algn="l" rtl="0">
              <a:lnSpc>
                <a:spcPct val="10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Makes critical decisions based on sensor data coming out of electronic, electrical, mechanical and electro-mechanical systems.</a:t>
            </a:r>
            <a:endParaRPr sz="1800">
              <a:latin typeface="Goudy Bookletter 1911"/>
              <a:ea typeface="Goudy Bookletter 1911"/>
              <a:cs typeface="Goudy Bookletter 1911"/>
              <a:sym typeface="Goudy Bookletter 1911"/>
            </a:endParaRPr>
          </a:p>
          <a:p>
            <a:pPr marL="457200" lvl="0" indent="-342900" algn="l" rtl="0">
              <a:lnSpc>
                <a:spcPct val="10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AI on edge looks for suspect patterns in data and notifies the operator in case one is found.</a:t>
            </a:r>
            <a:endParaRPr sz="1800">
              <a:latin typeface="Goudy Bookletter 1911"/>
              <a:ea typeface="Goudy Bookletter 1911"/>
              <a:cs typeface="Goudy Bookletter 1911"/>
              <a:sym typeface="Goudy Bookletter 1911"/>
            </a:endParaRPr>
          </a:p>
          <a:p>
            <a:pPr marL="0" lvl="0" indent="0" algn="l" rtl="0">
              <a:spcBef>
                <a:spcPts val="1600"/>
              </a:spcBef>
              <a:spcAft>
                <a:spcPts val="1600"/>
              </a:spcAft>
              <a:buNone/>
            </a:pPr>
            <a:endParaRPr sz="1800">
              <a:latin typeface="Goudy Bookletter 1911"/>
              <a:ea typeface="Goudy Bookletter 1911"/>
              <a:cs typeface="Goudy Bookletter 1911"/>
              <a:sym typeface="Goudy Bookletter 1911"/>
            </a:endParaRPr>
          </a:p>
        </p:txBody>
      </p:sp>
      <p:sp>
        <p:nvSpPr>
          <p:cNvPr id="2" name="Slide Number Placeholder 1">
            <a:extLst>
              <a:ext uri="{FF2B5EF4-FFF2-40B4-BE49-F238E27FC236}">
                <a16:creationId xmlns:a16="http://schemas.microsoft.com/office/drawing/2014/main" id="{85C9F1AA-13D8-A345-830B-981C441224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45</a:t>
            </a:fld>
            <a:endParaRPr lang="en-GB"/>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59"/>
          <p:cNvSpPr txBox="1">
            <a:spLocks noGrp="1"/>
          </p:cNvSpPr>
          <p:nvPr>
            <p:ph type="title"/>
          </p:nvPr>
        </p:nvSpPr>
        <p:spPr>
          <a:xfrm>
            <a:off x="1025350" y="393750"/>
            <a:ext cx="78993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Goudy Bookletter 1911"/>
                <a:ea typeface="Goudy Bookletter 1911"/>
                <a:cs typeface="Goudy Bookletter 1911"/>
                <a:sym typeface="Goudy Bookletter 1911"/>
              </a:rPr>
              <a:t>Case Study</a:t>
            </a:r>
            <a:r>
              <a:rPr lang="en-GB">
                <a:latin typeface="Goudy Bookletter 1911"/>
                <a:ea typeface="Goudy Bookletter 1911"/>
                <a:cs typeface="Goudy Bookletter 1911"/>
                <a:sym typeface="Goudy Bookletter 1911"/>
              </a:rPr>
              <a:t>: Predict failure of air pressure system of heavy trucks</a:t>
            </a:r>
            <a:endParaRPr>
              <a:latin typeface="Goudy Bookletter 1911"/>
              <a:ea typeface="Goudy Bookletter 1911"/>
              <a:cs typeface="Goudy Bookletter 1911"/>
              <a:sym typeface="Goudy Bookletter 1911"/>
            </a:endParaRPr>
          </a:p>
        </p:txBody>
      </p:sp>
      <p:sp>
        <p:nvSpPr>
          <p:cNvPr id="530" name="Google Shape;530;p59"/>
          <p:cNvSpPr txBox="1">
            <a:spLocks noGrp="1"/>
          </p:cNvSpPr>
          <p:nvPr>
            <p:ph type="body" idx="1"/>
          </p:nvPr>
        </p:nvSpPr>
        <p:spPr>
          <a:xfrm>
            <a:off x="622350" y="1483500"/>
            <a:ext cx="7899300" cy="31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Goudy Bookletter 1911"/>
                <a:ea typeface="Goudy Bookletter 1911"/>
                <a:cs typeface="Goudy Bookletter 1911"/>
                <a:sym typeface="Goudy Bookletter 1911"/>
              </a:rPr>
              <a:t>Goal: Predict the imminent failure of a safety-critical part in the air pressure system of heavy trucks.</a:t>
            </a:r>
            <a:endParaRPr sz="18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800">
                <a:latin typeface="Goudy Bookletter 1911"/>
                <a:ea typeface="Goudy Bookletter 1911"/>
                <a:cs typeface="Goudy Bookletter 1911"/>
                <a:sym typeface="Goudy Bookletter 1911"/>
              </a:rPr>
              <a:t>Method: Sensor data, consisting of 170 attributes (comprising single-element values and histograms), were used to train an module for predicting imminent failures. </a:t>
            </a:r>
            <a:endParaRPr sz="18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800">
                <a:latin typeface="Goudy Bookletter 1911"/>
                <a:ea typeface="Goudy Bookletter 1911"/>
                <a:cs typeface="Goudy Bookletter 1911"/>
                <a:sym typeface="Goudy Bookletter 1911"/>
              </a:rPr>
              <a:t>Dataset: consisted of 76,000 instances. </a:t>
            </a:r>
            <a:endParaRPr sz="18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800">
                <a:latin typeface="Goudy Bookletter 1911"/>
                <a:ea typeface="Goudy Bookletter 1911"/>
                <a:cs typeface="Goudy Bookletter 1911"/>
                <a:sym typeface="Goudy Bookletter 1911"/>
              </a:rPr>
              <a:t>Accuracy: Predict failure in air pressure system with 68% recall and 79% precision.</a:t>
            </a:r>
            <a:endParaRPr sz="18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800">
                <a:latin typeface="Goudy Bookletter 1911"/>
                <a:ea typeface="Goudy Bookletter 1911"/>
                <a:cs typeface="Goudy Bookletter 1911"/>
                <a:sym typeface="Goudy Bookletter 1911"/>
              </a:rPr>
              <a:t>HW: Run on an inexpensive MCU like the ARM Cortex-M0, requires only 133 kB of memory and can operate on as low as 93 µW of battery power.</a:t>
            </a:r>
            <a:endParaRPr sz="1800">
              <a:latin typeface="Goudy Bookletter 1911"/>
              <a:ea typeface="Goudy Bookletter 1911"/>
              <a:cs typeface="Goudy Bookletter 1911"/>
              <a:sym typeface="Goudy Bookletter 1911"/>
            </a:endParaRPr>
          </a:p>
          <a:p>
            <a:pPr marL="0" lvl="0" indent="0" algn="l" rtl="0">
              <a:spcBef>
                <a:spcPts val="1600"/>
              </a:spcBef>
              <a:spcAft>
                <a:spcPts val="1600"/>
              </a:spcAft>
              <a:buNone/>
            </a:pPr>
            <a:endParaRPr sz="1800">
              <a:latin typeface="Goudy Bookletter 1911"/>
              <a:ea typeface="Goudy Bookletter 1911"/>
              <a:cs typeface="Goudy Bookletter 1911"/>
              <a:sym typeface="Goudy Bookletter 1911"/>
            </a:endParaRPr>
          </a:p>
        </p:txBody>
      </p:sp>
      <p:sp>
        <p:nvSpPr>
          <p:cNvPr id="531" name="Google Shape;531;p59"/>
          <p:cNvSpPr txBox="1"/>
          <p:nvPr/>
        </p:nvSpPr>
        <p:spPr>
          <a:xfrm>
            <a:off x="0" y="4814850"/>
            <a:ext cx="30000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950">
                <a:solidFill>
                  <a:srgbClr val="FFFFFF"/>
                </a:solidFill>
              </a:rPr>
              <a:t>www.infxl.com</a:t>
            </a:r>
            <a:endParaRPr sz="950">
              <a:solidFill>
                <a:srgbClr val="FFFFFF"/>
              </a:solidFill>
            </a:endParaRPr>
          </a:p>
        </p:txBody>
      </p:sp>
      <p:sp>
        <p:nvSpPr>
          <p:cNvPr id="2" name="Slide Number Placeholder 1">
            <a:extLst>
              <a:ext uri="{FF2B5EF4-FFF2-40B4-BE49-F238E27FC236}">
                <a16:creationId xmlns:a16="http://schemas.microsoft.com/office/drawing/2014/main" id="{CCC01417-3F7C-DB4D-B5FA-BDAD0FFC99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46</a:t>
            </a:fld>
            <a:endParaRPr lang="en-GB"/>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Goudy Bookletter 1911"/>
                <a:ea typeface="Goudy Bookletter 1911"/>
                <a:cs typeface="Goudy Bookletter 1911"/>
                <a:sym typeface="Goudy Bookletter 1911"/>
              </a:rPr>
              <a:t>Use Case II: Human Activity Recognition</a:t>
            </a:r>
            <a:endParaRPr>
              <a:latin typeface="Goudy Bookletter 1911"/>
              <a:ea typeface="Goudy Bookletter 1911"/>
              <a:cs typeface="Goudy Bookletter 1911"/>
              <a:sym typeface="Goudy Bookletter 1911"/>
            </a:endParaRPr>
          </a:p>
        </p:txBody>
      </p:sp>
      <p:sp>
        <p:nvSpPr>
          <p:cNvPr id="537" name="Google Shape;537;p60"/>
          <p:cNvSpPr txBox="1">
            <a:spLocks noGrp="1"/>
          </p:cNvSpPr>
          <p:nvPr>
            <p:ph type="body" idx="1"/>
          </p:nvPr>
        </p:nvSpPr>
        <p:spPr>
          <a:xfrm>
            <a:off x="3580275" y="1702025"/>
            <a:ext cx="5361900" cy="22986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Goudy Bookletter 1911"/>
                <a:ea typeface="Goudy Bookletter 1911"/>
                <a:cs typeface="Goudy Bookletter 1911"/>
                <a:sym typeface="Goudy Bookletter 1911"/>
              </a:rPr>
              <a:t>Objective: </a:t>
            </a:r>
            <a:endParaRPr sz="18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900">
                <a:solidFill>
                  <a:srgbClr val="FFFFFF"/>
                </a:solidFill>
                <a:latin typeface="Goudy Bookletter 1911"/>
                <a:ea typeface="Goudy Bookletter 1911"/>
                <a:cs typeface="Goudy Bookletter 1911"/>
                <a:sym typeface="Goudy Bookletter 1911"/>
              </a:rPr>
              <a:t>Predicting movement of a person based on sensor data. Do all their processing locally and therefore avoid data privacy and security issues.</a:t>
            </a:r>
            <a:endParaRPr sz="1900">
              <a:solidFill>
                <a:srgbClr val="FFFFFF"/>
              </a:solidFill>
              <a:latin typeface="Goudy Bookletter 1911"/>
              <a:ea typeface="Goudy Bookletter 1911"/>
              <a:cs typeface="Goudy Bookletter 1911"/>
              <a:sym typeface="Goudy Bookletter 1911"/>
            </a:endParaRPr>
          </a:p>
          <a:p>
            <a:pPr marL="0" lvl="0" indent="0" algn="l" rtl="0">
              <a:spcBef>
                <a:spcPts val="1600"/>
              </a:spcBef>
              <a:spcAft>
                <a:spcPts val="1600"/>
              </a:spcAft>
              <a:buNone/>
            </a:pPr>
            <a:endParaRPr sz="1900">
              <a:solidFill>
                <a:srgbClr val="FFFFFF"/>
              </a:solidFill>
              <a:latin typeface="Goudy Bookletter 1911"/>
              <a:ea typeface="Goudy Bookletter 1911"/>
              <a:cs typeface="Goudy Bookletter 1911"/>
              <a:sym typeface="Goudy Bookletter 1911"/>
            </a:endParaRPr>
          </a:p>
        </p:txBody>
      </p:sp>
      <p:sp>
        <p:nvSpPr>
          <p:cNvPr id="2" name="Slide Number Placeholder 1">
            <a:extLst>
              <a:ext uri="{FF2B5EF4-FFF2-40B4-BE49-F238E27FC236}">
                <a16:creationId xmlns:a16="http://schemas.microsoft.com/office/drawing/2014/main" id="{C2E6CA3B-4F14-EE4A-9252-5218A6F8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47</a:t>
            </a:fld>
            <a:endParaRPr lang="en-GB"/>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61"/>
          <p:cNvSpPr txBox="1">
            <a:spLocks noGrp="1"/>
          </p:cNvSpPr>
          <p:nvPr>
            <p:ph type="title"/>
          </p:nvPr>
        </p:nvSpPr>
        <p:spPr>
          <a:xfrm>
            <a:off x="1025350" y="393750"/>
            <a:ext cx="78993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b="1">
                <a:latin typeface="Goudy Bookletter 1911"/>
                <a:ea typeface="Goudy Bookletter 1911"/>
                <a:cs typeface="Goudy Bookletter 1911"/>
                <a:sym typeface="Goudy Bookletter 1911"/>
              </a:rPr>
              <a:t>HW for Human Activity Recognition</a:t>
            </a:r>
            <a:endParaRPr sz="2800">
              <a:latin typeface="Goudy Bookletter 1911"/>
              <a:ea typeface="Goudy Bookletter 1911"/>
              <a:cs typeface="Goudy Bookletter 1911"/>
              <a:sym typeface="Goudy Bookletter 1911"/>
            </a:endParaRPr>
          </a:p>
        </p:txBody>
      </p:sp>
      <p:sp>
        <p:nvSpPr>
          <p:cNvPr id="543" name="Google Shape;543;p61"/>
          <p:cNvSpPr txBox="1">
            <a:spLocks noGrp="1"/>
          </p:cNvSpPr>
          <p:nvPr>
            <p:ph type="body" idx="1"/>
          </p:nvPr>
        </p:nvSpPr>
        <p:spPr>
          <a:xfrm>
            <a:off x="268950" y="1438475"/>
            <a:ext cx="8655600" cy="34794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lt1"/>
              </a:buClr>
              <a:buSzPts val="1800"/>
              <a:buFont typeface="Goudy Bookletter 1911"/>
              <a:buChar char="●"/>
            </a:pPr>
            <a:r>
              <a:rPr lang="en-GB" sz="1800">
                <a:latin typeface="Goudy Bookletter 1911"/>
                <a:ea typeface="Goudy Bookletter 1911"/>
                <a:cs typeface="Goudy Bookletter 1911"/>
                <a:sym typeface="Goudy Bookletter 1911"/>
              </a:rPr>
              <a:t>Smart phones and other personal tracking devices used for fitness and health monitoring are cheap and ubiquitous.</a:t>
            </a:r>
            <a:endParaRPr sz="1800">
              <a:latin typeface="Goudy Bookletter 1911"/>
              <a:ea typeface="Goudy Bookletter 1911"/>
              <a:cs typeface="Goudy Bookletter 1911"/>
              <a:sym typeface="Goudy Bookletter 1911"/>
            </a:endParaRPr>
          </a:p>
          <a:p>
            <a:pPr marL="0" marR="0" lvl="0" indent="0" algn="l" rtl="0">
              <a:lnSpc>
                <a:spcPct val="115000"/>
              </a:lnSpc>
              <a:spcBef>
                <a:spcPts val="1600"/>
              </a:spcBef>
              <a:spcAft>
                <a:spcPts val="0"/>
              </a:spcAft>
              <a:buNone/>
            </a:pPr>
            <a:endParaRPr sz="1800">
              <a:latin typeface="Goudy Bookletter 1911"/>
              <a:ea typeface="Goudy Bookletter 1911"/>
              <a:cs typeface="Goudy Bookletter 1911"/>
              <a:sym typeface="Goudy Bookletter 1911"/>
            </a:endParaRPr>
          </a:p>
          <a:p>
            <a:pPr marL="457200" marR="0" lvl="0" indent="-342900" algn="l" rtl="0">
              <a:lnSpc>
                <a:spcPct val="115000"/>
              </a:lnSpc>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An increase of 28.4% in shipments of Intelligent Wearables in 2018, while the traditional wearable market saw a steep 9.2% decrease.</a:t>
            </a:r>
            <a:endParaRPr sz="1800">
              <a:latin typeface="Goudy Bookletter 1911"/>
              <a:ea typeface="Goudy Bookletter 1911"/>
              <a:cs typeface="Goudy Bookletter 1911"/>
              <a:sym typeface="Goudy Bookletter 1911"/>
            </a:endParaRPr>
          </a:p>
          <a:p>
            <a:pPr marL="914400" marR="0" lvl="1" indent="-342900" algn="l" rtl="0">
              <a:lnSpc>
                <a:spcPct val="115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Over $172.2M units sold during 2018. 31.4% up from the previous year.</a:t>
            </a:r>
            <a:endParaRPr sz="1800">
              <a:latin typeface="Goudy Bookletter 1911"/>
              <a:ea typeface="Goudy Bookletter 1911"/>
              <a:cs typeface="Goudy Bookletter 1911"/>
              <a:sym typeface="Goudy Bookletter 1911"/>
            </a:endParaRPr>
          </a:p>
          <a:p>
            <a:pPr marL="1371600" marR="0" lvl="2" indent="-342900" algn="l" rtl="0">
              <a:lnSpc>
                <a:spcPct val="115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Smartwatches together grew 54.3%in 2018</a:t>
            </a:r>
            <a:endParaRPr sz="1800">
              <a:latin typeface="Goudy Bookletter 1911"/>
              <a:ea typeface="Goudy Bookletter 1911"/>
              <a:cs typeface="Goudy Bookletter 1911"/>
              <a:sym typeface="Goudy Bookletter 1911"/>
            </a:endParaRPr>
          </a:p>
          <a:p>
            <a:pPr marL="914400" marR="0" lvl="1" indent="-342900" algn="l" rtl="0">
              <a:lnSpc>
                <a:spcPct val="115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Apple, Xiaomi, Huawei and Fitbit are investing a lot.</a:t>
            </a:r>
            <a:endParaRPr sz="1800">
              <a:latin typeface="Goudy Bookletter 1911"/>
              <a:ea typeface="Goudy Bookletter 1911"/>
              <a:cs typeface="Goudy Bookletter 1911"/>
              <a:sym typeface="Goudy Bookletter 1911"/>
            </a:endParaRPr>
          </a:p>
          <a:p>
            <a:pPr marL="0" marR="0" lvl="0" indent="0" algn="l" rtl="0">
              <a:lnSpc>
                <a:spcPct val="115000"/>
              </a:lnSpc>
              <a:spcBef>
                <a:spcPts val="1600"/>
              </a:spcBef>
              <a:spcAft>
                <a:spcPts val="0"/>
              </a:spcAft>
              <a:buNone/>
            </a:pPr>
            <a:endParaRPr sz="1800">
              <a:latin typeface="Goudy Bookletter 1911"/>
              <a:ea typeface="Goudy Bookletter 1911"/>
              <a:cs typeface="Goudy Bookletter 1911"/>
              <a:sym typeface="Goudy Bookletter 1911"/>
            </a:endParaRPr>
          </a:p>
          <a:p>
            <a:pPr marL="0" lvl="0" indent="0" algn="l" rtl="0">
              <a:spcBef>
                <a:spcPts val="1600"/>
              </a:spcBef>
              <a:spcAft>
                <a:spcPts val="1600"/>
              </a:spcAft>
              <a:buNone/>
            </a:pPr>
            <a:r>
              <a:rPr lang="en-GB" sz="1800">
                <a:latin typeface="Goudy Bookletter 1911"/>
                <a:ea typeface="Goudy Bookletter 1911"/>
                <a:cs typeface="Goudy Bookletter 1911"/>
                <a:sym typeface="Goudy Bookletter 1911"/>
              </a:rPr>
              <a:t>	</a:t>
            </a:r>
            <a:endParaRPr sz="1800">
              <a:latin typeface="Goudy Bookletter 1911"/>
              <a:ea typeface="Goudy Bookletter 1911"/>
              <a:cs typeface="Goudy Bookletter 1911"/>
              <a:sym typeface="Goudy Bookletter 1911"/>
            </a:endParaRPr>
          </a:p>
        </p:txBody>
      </p:sp>
      <p:sp>
        <p:nvSpPr>
          <p:cNvPr id="2" name="Slide Number Placeholder 1">
            <a:extLst>
              <a:ext uri="{FF2B5EF4-FFF2-40B4-BE49-F238E27FC236}">
                <a16:creationId xmlns:a16="http://schemas.microsoft.com/office/drawing/2014/main" id="{3D11B70B-AC09-564B-9F43-8BE3F61F7D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48</a:t>
            </a:fld>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Goudy Bookletter 1911"/>
                <a:ea typeface="Goudy Bookletter 1911"/>
                <a:cs typeface="Goudy Bookletter 1911"/>
                <a:sym typeface="Goudy Bookletter 1911"/>
              </a:rPr>
              <a:t>A Brief History</a:t>
            </a:r>
            <a:endParaRPr sz="3000">
              <a:latin typeface="Goudy Bookletter 1911"/>
              <a:ea typeface="Goudy Bookletter 1911"/>
              <a:cs typeface="Goudy Bookletter 1911"/>
              <a:sym typeface="Goudy Bookletter 1911"/>
            </a:endParaRPr>
          </a:p>
        </p:txBody>
      </p:sp>
      <p:sp>
        <p:nvSpPr>
          <p:cNvPr id="264" name="Google Shape;264;p21"/>
          <p:cNvSpPr txBox="1">
            <a:spLocks noGrp="1"/>
          </p:cNvSpPr>
          <p:nvPr>
            <p:ph type="body" idx="1"/>
          </p:nvPr>
        </p:nvSpPr>
        <p:spPr>
          <a:xfrm>
            <a:off x="104825" y="2035000"/>
            <a:ext cx="8568300" cy="2881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800">
                <a:solidFill>
                  <a:srgbClr val="FFFFFF"/>
                </a:solidFill>
                <a:latin typeface="Goudy Bookletter 1911"/>
                <a:ea typeface="Goudy Bookletter 1911"/>
                <a:cs typeface="Goudy Bookletter 1911"/>
                <a:sym typeface="Goudy Bookletter 1911"/>
              </a:rPr>
              <a:t>Main ideas behind deep learning have been in place for decades, it wasn’t until </a:t>
            </a:r>
            <a:r>
              <a:rPr lang="en-GB" sz="1800" b="1">
                <a:solidFill>
                  <a:srgbClr val="FFFFFF"/>
                </a:solidFill>
                <a:latin typeface="Goudy Bookletter 1911"/>
                <a:ea typeface="Goudy Bookletter 1911"/>
                <a:cs typeface="Goudy Bookletter 1911"/>
                <a:sym typeface="Goudy Bookletter 1911"/>
              </a:rPr>
              <a:t>data sets</a:t>
            </a:r>
            <a:r>
              <a:rPr lang="en-GB" sz="1800">
                <a:solidFill>
                  <a:srgbClr val="FFFFFF"/>
                </a:solidFill>
                <a:latin typeface="Goudy Bookletter 1911"/>
                <a:ea typeface="Goudy Bookletter 1911"/>
                <a:cs typeface="Goudy Bookletter 1911"/>
                <a:sym typeface="Goudy Bookletter 1911"/>
              </a:rPr>
              <a:t> became large enough and </a:t>
            </a:r>
            <a:r>
              <a:rPr lang="en-GB" sz="1800" b="1">
                <a:solidFill>
                  <a:srgbClr val="FFFFFF"/>
                </a:solidFill>
                <a:latin typeface="Goudy Bookletter 1911"/>
                <a:ea typeface="Goudy Bookletter 1911"/>
                <a:cs typeface="Goudy Bookletter 1911"/>
                <a:sym typeface="Goudy Bookletter 1911"/>
              </a:rPr>
              <a:t>computers got fast enough</a:t>
            </a:r>
            <a:r>
              <a:rPr lang="en-GB" sz="1800">
                <a:solidFill>
                  <a:srgbClr val="FFFFFF"/>
                </a:solidFill>
                <a:latin typeface="Goudy Bookletter 1911"/>
                <a:ea typeface="Goudy Bookletter 1911"/>
                <a:cs typeface="Goudy Bookletter 1911"/>
                <a:sym typeface="Goudy Bookletter 1911"/>
              </a:rPr>
              <a:t> that their true power could be revealed.</a:t>
            </a:r>
            <a:endParaRPr sz="1800">
              <a:solidFill>
                <a:srgbClr val="FFFFFF"/>
              </a:solidFill>
              <a:latin typeface="Goudy Bookletter 1911"/>
              <a:ea typeface="Goudy Bookletter 1911"/>
              <a:cs typeface="Goudy Bookletter 1911"/>
              <a:sym typeface="Goudy Bookletter 1911"/>
            </a:endParaRPr>
          </a:p>
          <a:p>
            <a:pPr marL="0" lvl="0" indent="0" algn="l" rtl="0">
              <a:lnSpc>
                <a:spcPct val="100000"/>
              </a:lnSpc>
              <a:spcBef>
                <a:spcPts val="1600"/>
              </a:spcBef>
              <a:spcAft>
                <a:spcPts val="0"/>
              </a:spcAft>
              <a:buNone/>
            </a:pPr>
            <a:r>
              <a:rPr lang="en-GB" sz="1800">
                <a:solidFill>
                  <a:srgbClr val="FFFFFF"/>
                </a:solidFill>
                <a:latin typeface="Goudy Bookletter 1911"/>
                <a:ea typeface="Goudy Bookletter 1911"/>
                <a:cs typeface="Goudy Bookletter 1911"/>
                <a:sym typeface="Goudy Bookletter 1911"/>
              </a:rPr>
              <a:t>GPUs, increased computational speeds by 1000 times over a 10 year span.</a:t>
            </a:r>
            <a:endParaRPr sz="1800">
              <a:solidFill>
                <a:srgbClr val="FFFFFF"/>
              </a:solidFill>
              <a:latin typeface="Goudy Bookletter 1911"/>
              <a:ea typeface="Goudy Bookletter 1911"/>
              <a:cs typeface="Goudy Bookletter 1911"/>
              <a:sym typeface="Goudy Bookletter 1911"/>
            </a:endParaRPr>
          </a:p>
          <a:p>
            <a:pPr marL="457200" lvl="0" indent="-342900" algn="l" rtl="0">
              <a:lnSpc>
                <a:spcPct val="100000"/>
              </a:lnSpc>
              <a:spcBef>
                <a:spcPts val="1600"/>
              </a:spcBef>
              <a:spcAft>
                <a:spcPts val="0"/>
              </a:spcAft>
              <a:buClr>
                <a:srgbClr val="FFFFFF"/>
              </a:buClr>
              <a:buSzPts val="1800"/>
              <a:buFont typeface="Goudy Bookletter 1911"/>
              <a:buChar char="●"/>
            </a:pPr>
            <a:r>
              <a:rPr lang="en-GB" sz="1800">
                <a:solidFill>
                  <a:srgbClr val="FFFFFF"/>
                </a:solidFill>
                <a:latin typeface="Goudy Bookletter 1911"/>
                <a:ea typeface="Goudy Bookletter 1911"/>
                <a:cs typeface="Goudy Bookletter 1911"/>
                <a:sym typeface="Goudy Bookletter 1911"/>
              </a:rPr>
              <a:t>By 2011, speed of GPUs had increased significantly</a:t>
            </a:r>
            <a:endParaRPr sz="1800">
              <a:solidFill>
                <a:srgbClr val="FFFFFF"/>
              </a:solidFill>
              <a:latin typeface="Goudy Bookletter 1911"/>
              <a:ea typeface="Goudy Bookletter 1911"/>
              <a:cs typeface="Goudy Bookletter 1911"/>
              <a:sym typeface="Goudy Bookletter 1911"/>
            </a:endParaRPr>
          </a:p>
          <a:p>
            <a:pPr marL="457200" lvl="0" indent="-342900" algn="l" rtl="0">
              <a:lnSpc>
                <a:spcPct val="100000"/>
              </a:lnSpc>
              <a:spcBef>
                <a:spcPts val="0"/>
              </a:spcBef>
              <a:spcAft>
                <a:spcPts val="0"/>
              </a:spcAft>
              <a:buClr>
                <a:srgbClr val="FFFFFF"/>
              </a:buClr>
              <a:buSzPts val="1800"/>
              <a:buFont typeface="Goudy Bookletter 1911"/>
              <a:buChar char="●"/>
            </a:pPr>
            <a:r>
              <a:rPr lang="en-GB" sz="1800">
                <a:solidFill>
                  <a:srgbClr val="FFFFFF"/>
                </a:solidFill>
                <a:latin typeface="Goudy Bookletter 1911"/>
                <a:ea typeface="Goudy Bookletter 1911"/>
                <a:cs typeface="Goudy Bookletter 1911"/>
                <a:sym typeface="Goudy Bookletter 1911"/>
              </a:rPr>
              <a:t>Making it possible to train CNNs </a:t>
            </a:r>
            <a:r>
              <a:rPr lang="en-GB" sz="1800" b="1">
                <a:solidFill>
                  <a:srgbClr val="FFFFFF"/>
                </a:solidFill>
                <a:latin typeface="Goudy Bookletter 1911"/>
                <a:ea typeface="Goudy Bookletter 1911"/>
                <a:cs typeface="Goudy Bookletter 1911"/>
                <a:sym typeface="Goudy Bookletter 1911"/>
              </a:rPr>
              <a:t>without</a:t>
            </a:r>
            <a:r>
              <a:rPr lang="en-GB" sz="1800">
                <a:solidFill>
                  <a:srgbClr val="FFFFFF"/>
                </a:solidFill>
                <a:latin typeface="Goudy Bookletter 1911"/>
                <a:ea typeface="Goudy Bookletter 1911"/>
                <a:cs typeface="Goudy Bookletter 1911"/>
                <a:sym typeface="Goudy Bookletter 1911"/>
              </a:rPr>
              <a:t> layer-by-layer pre-training</a:t>
            </a:r>
            <a:endParaRPr sz="1800">
              <a:solidFill>
                <a:srgbClr val="FFFFFF"/>
              </a:solidFill>
              <a:latin typeface="Goudy Bookletter 1911"/>
              <a:ea typeface="Goudy Bookletter 1911"/>
              <a:cs typeface="Goudy Bookletter 1911"/>
              <a:sym typeface="Goudy Bookletter 1911"/>
            </a:endParaRPr>
          </a:p>
          <a:p>
            <a:pPr marL="0" lvl="0" indent="0" algn="l" rtl="0">
              <a:lnSpc>
                <a:spcPct val="100000"/>
              </a:lnSpc>
              <a:spcBef>
                <a:spcPts val="1600"/>
              </a:spcBef>
              <a:spcAft>
                <a:spcPts val="1600"/>
              </a:spcAft>
              <a:buNone/>
            </a:pPr>
            <a:r>
              <a:rPr lang="en-GB" sz="1400">
                <a:solidFill>
                  <a:srgbClr val="FFFFFF"/>
                </a:solidFill>
                <a:latin typeface="Goudy Bookletter 1911"/>
                <a:ea typeface="Goudy Bookletter 1911"/>
                <a:cs typeface="Goudy Bookletter 1911"/>
                <a:sym typeface="Goudy Bookletter 1911"/>
              </a:rPr>
              <a:t>Widespread adoption of online global services, mobile smartphones, and GPS by the end of 1990s, internet companies such as Google, Amazon, Microsoft, and Yahoo! began to amass huge amounts of data in the form of audio, video, text, and user logs.</a:t>
            </a:r>
            <a:endParaRPr sz="1400">
              <a:solidFill>
                <a:srgbClr val="FFFFFF"/>
              </a:solidFill>
              <a:latin typeface="Goudy Bookletter 1911"/>
              <a:ea typeface="Goudy Bookletter 1911"/>
              <a:cs typeface="Goudy Bookletter 1911"/>
              <a:sym typeface="Goudy Bookletter 1911"/>
            </a:endParaRPr>
          </a:p>
        </p:txBody>
      </p:sp>
      <p:pic>
        <p:nvPicPr>
          <p:cNvPr id="265" name="Google Shape;265;p21"/>
          <p:cNvPicPr preferRelativeResize="0"/>
          <p:nvPr/>
        </p:nvPicPr>
        <p:blipFill>
          <a:blip r:embed="rId3">
            <a:alphaModFix/>
          </a:blip>
          <a:stretch>
            <a:fillRect/>
          </a:stretch>
        </p:blipFill>
        <p:spPr>
          <a:xfrm>
            <a:off x="5969400" y="130000"/>
            <a:ext cx="3048000" cy="1905000"/>
          </a:xfrm>
          <a:prstGeom prst="rect">
            <a:avLst/>
          </a:prstGeom>
          <a:noFill/>
          <a:ln>
            <a:noFill/>
          </a:ln>
        </p:spPr>
      </p:pic>
      <p:sp>
        <p:nvSpPr>
          <p:cNvPr id="266" name="Google Shape;266;p21"/>
          <p:cNvSpPr txBox="1"/>
          <p:nvPr/>
        </p:nvSpPr>
        <p:spPr>
          <a:xfrm>
            <a:off x="104825" y="1352938"/>
            <a:ext cx="5778300" cy="69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chemeClr val="lt1"/>
                </a:solidFill>
                <a:latin typeface="Goudy Bookletter 1911"/>
                <a:ea typeface="Goudy Bookletter 1911"/>
                <a:cs typeface="Goudy Bookletter 1911"/>
                <a:sym typeface="Goudy Bookletter 1911"/>
              </a:rPr>
              <a:t>Speed and efficiency weren’t nearly as important as getting things to work in first place.</a:t>
            </a:r>
            <a:endParaRPr/>
          </a:p>
        </p:txBody>
      </p:sp>
      <p:sp>
        <p:nvSpPr>
          <p:cNvPr id="2" name="Slide Number Placeholder 1">
            <a:extLst>
              <a:ext uri="{FF2B5EF4-FFF2-40B4-BE49-F238E27FC236}">
                <a16:creationId xmlns:a16="http://schemas.microsoft.com/office/drawing/2014/main" id="{8CB625A8-F81A-0F40-8172-AEA8D855E4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1000"/>
                                        <p:tgtEl>
                                          <p:spTgt spid="26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65"/>
                                        </p:tgtEl>
                                        <p:attrNameLst>
                                          <p:attrName>style.visibility</p:attrName>
                                        </p:attrNameLst>
                                      </p:cBhvr>
                                      <p:to>
                                        <p:strVal val="visible"/>
                                      </p:to>
                                    </p:set>
                                    <p:anim calcmode="lin" valueType="num">
                                      <p:cBhvr additive="base">
                                        <p:cTn id="12" dur="1000"/>
                                        <p:tgtEl>
                                          <p:spTgt spid="265"/>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64"/>
                                        </p:tgtEl>
                                        <p:attrNameLst>
                                          <p:attrName>style.visibility</p:attrName>
                                        </p:attrNameLst>
                                      </p:cBhvr>
                                      <p:to>
                                        <p:strVal val="visible"/>
                                      </p:to>
                                    </p:set>
                                    <p:anim calcmode="lin" valueType="num">
                                      <p:cBhvr additive="base">
                                        <p:cTn id="17" dur="1000"/>
                                        <p:tgtEl>
                                          <p:spTgt spid="2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62"/>
          <p:cNvSpPr txBox="1">
            <a:spLocks noGrp="1"/>
          </p:cNvSpPr>
          <p:nvPr>
            <p:ph type="title"/>
          </p:nvPr>
        </p:nvSpPr>
        <p:spPr>
          <a:xfrm>
            <a:off x="1025350" y="393750"/>
            <a:ext cx="78993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b="1">
                <a:latin typeface="Goudy Bookletter 1911"/>
                <a:ea typeface="Goudy Bookletter 1911"/>
                <a:cs typeface="Goudy Bookletter 1911"/>
                <a:sym typeface="Goudy Bookletter 1911"/>
              </a:rPr>
              <a:t>Future of HW for Human Activity Recognition</a:t>
            </a:r>
            <a:endParaRPr sz="2800">
              <a:latin typeface="Goudy Bookletter 1911"/>
              <a:ea typeface="Goudy Bookletter 1911"/>
              <a:cs typeface="Goudy Bookletter 1911"/>
              <a:sym typeface="Goudy Bookletter 1911"/>
            </a:endParaRPr>
          </a:p>
        </p:txBody>
      </p:sp>
      <p:sp>
        <p:nvSpPr>
          <p:cNvPr id="549" name="Google Shape;549;p62"/>
          <p:cNvSpPr txBox="1"/>
          <p:nvPr/>
        </p:nvSpPr>
        <p:spPr>
          <a:xfrm>
            <a:off x="151275" y="4622425"/>
            <a:ext cx="3059100"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Lato"/>
                <a:ea typeface="Lato"/>
                <a:cs typeface="Lato"/>
                <a:sym typeface="Lato"/>
              </a:rPr>
              <a:t>@ccinsight</a:t>
            </a:r>
            <a:endParaRPr>
              <a:solidFill>
                <a:schemeClr val="lt1"/>
              </a:solidFill>
              <a:latin typeface="Lato"/>
              <a:ea typeface="Lato"/>
              <a:cs typeface="Lato"/>
              <a:sym typeface="Lato"/>
            </a:endParaRPr>
          </a:p>
        </p:txBody>
      </p:sp>
      <p:sp>
        <p:nvSpPr>
          <p:cNvPr id="550" name="Google Shape;550;p62"/>
          <p:cNvSpPr txBox="1">
            <a:spLocks noGrp="1"/>
          </p:cNvSpPr>
          <p:nvPr>
            <p:ph type="body" idx="1"/>
          </p:nvPr>
        </p:nvSpPr>
        <p:spPr>
          <a:xfrm>
            <a:off x="314700" y="1865725"/>
            <a:ext cx="4257300" cy="275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Goudy Bookletter 1911"/>
                <a:ea typeface="Goudy Bookletter 1911"/>
                <a:cs typeface="Goudy Bookletter 1911"/>
                <a:sym typeface="Goudy Bookletter 1911"/>
              </a:rPr>
              <a:t>Forecasts: 411 million smart wearables worth $34 billion to be sold in 2020</a:t>
            </a:r>
            <a:endParaRPr sz="1800">
              <a:latin typeface="Goudy Bookletter 1911"/>
              <a:ea typeface="Goudy Bookletter 1911"/>
              <a:cs typeface="Goudy Bookletter 1911"/>
              <a:sym typeface="Goudy Bookletter 1911"/>
            </a:endParaRPr>
          </a:p>
          <a:p>
            <a:pPr marL="0" lvl="0" indent="0" algn="l" rtl="0">
              <a:spcBef>
                <a:spcPts val="1600"/>
              </a:spcBef>
              <a:spcAft>
                <a:spcPts val="1600"/>
              </a:spcAft>
              <a:buNone/>
            </a:pPr>
            <a:r>
              <a:rPr lang="en-GB" sz="1800">
                <a:latin typeface="Goudy Bookletter 1911"/>
                <a:ea typeface="Goudy Bookletter 1911"/>
                <a:cs typeface="Goudy Bookletter 1911"/>
                <a:sym typeface="Goudy Bookletter 1911"/>
              </a:rPr>
              <a:t>	From 84 million in 2015.</a:t>
            </a:r>
            <a:endParaRPr sz="1800">
              <a:latin typeface="Goudy Bookletter 1911"/>
              <a:ea typeface="Goudy Bookletter 1911"/>
              <a:cs typeface="Goudy Bookletter 1911"/>
              <a:sym typeface="Goudy Bookletter 1911"/>
            </a:endParaRPr>
          </a:p>
        </p:txBody>
      </p:sp>
      <p:pic>
        <p:nvPicPr>
          <p:cNvPr id="551" name="Google Shape;551;p62"/>
          <p:cNvPicPr preferRelativeResize="0"/>
          <p:nvPr/>
        </p:nvPicPr>
        <p:blipFill>
          <a:blip r:embed="rId3">
            <a:alphaModFix/>
          </a:blip>
          <a:stretch>
            <a:fillRect/>
          </a:stretch>
        </p:blipFill>
        <p:spPr>
          <a:xfrm>
            <a:off x="4740096" y="1438475"/>
            <a:ext cx="4257302" cy="3479399"/>
          </a:xfrm>
          <a:prstGeom prst="rect">
            <a:avLst/>
          </a:prstGeom>
          <a:noFill/>
          <a:ln>
            <a:noFill/>
          </a:ln>
        </p:spPr>
      </p:pic>
      <p:sp>
        <p:nvSpPr>
          <p:cNvPr id="2" name="Slide Number Placeholder 1">
            <a:extLst>
              <a:ext uri="{FF2B5EF4-FFF2-40B4-BE49-F238E27FC236}">
                <a16:creationId xmlns:a16="http://schemas.microsoft.com/office/drawing/2014/main" id="{6E19C7A2-CFBA-3C47-9383-E2B4DE89FB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49</a:t>
            </a:fld>
            <a:endParaRPr lang="en-GB"/>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6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b="1">
                <a:latin typeface="Goudy Bookletter 1911"/>
                <a:ea typeface="Goudy Bookletter 1911"/>
                <a:cs typeface="Goudy Bookletter 1911"/>
                <a:sym typeface="Goudy Bookletter 1911"/>
              </a:rPr>
              <a:t>Human Activity Recognition</a:t>
            </a:r>
            <a:endParaRPr>
              <a:latin typeface="Goudy Bookletter 1911"/>
              <a:ea typeface="Goudy Bookletter 1911"/>
              <a:cs typeface="Goudy Bookletter 1911"/>
              <a:sym typeface="Goudy Bookletter 1911"/>
            </a:endParaRPr>
          </a:p>
        </p:txBody>
      </p:sp>
      <p:sp>
        <p:nvSpPr>
          <p:cNvPr id="557" name="Google Shape;557;p63"/>
          <p:cNvSpPr txBox="1">
            <a:spLocks noGrp="1"/>
          </p:cNvSpPr>
          <p:nvPr>
            <p:ph type="body" idx="1"/>
          </p:nvPr>
        </p:nvSpPr>
        <p:spPr>
          <a:xfrm>
            <a:off x="190825" y="1386425"/>
            <a:ext cx="8801100" cy="358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800">
                <a:latin typeface="Goudy Bookletter 1911"/>
                <a:ea typeface="Goudy Bookletter 1911"/>
                <a:cs typeface="Goudy Bookletter 1911"/>
                <a:sym typeface="Goudy Bookletter 1911"/>
              </a:rPr>
              <a:t>Method:</a:t>
            </a:r>
            <a:endParaRPr sz="1800">
              <a:latin typeface="Goudy Bookletter 1911"/>
              <a:ea typeface="Goudy Bookletter 1911"/>
              <a:cs typeface="Goudy Bookletter 1911"/>
              <a:sym typeface="Goudy Bookletter 1911"/>
            </a:endParaRPr>
          </a:p>
          <a:p>
            <a:pPr marL="457200" lvl="0" indent="-342900" algn="l" rtl="0">
              <a:lnSpc>
                <a:spcPct val="150000"/>
              </a:lnSpc>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Ultra-low power edge inference</a:t>
            </a:r>
            <a:endParaRPr sz="1800">
              <a:latin typeface="Goudy Bookletter 1911"/>
              <a:ea typeface="Goudy Bookletter 1911"/>
              <a:cs typeface="Goudy Bookletter 1911"/>
              <a:sym typeface="Goudy Bookletter 1911"/>
            </a:endParaRPr>
          </a:p>
          <a:p>
            <a:pPr marL="457200" lvl="0" indent="-342900" algn="l" rtl="0">
              <a:lnSpc>
                <a:spcPct val="15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Cut down on frequency and amount of data uploaded by edge devices. </a:t>
            </a:r>
            <a:endParaRPr sz="1800">
              <a:latin typeface="Goudy Bookletter 1911"/>
              <a:ea typeface="Goudy Bookletter 1911"/>
              <a:cs typeface="Goudy Bookletter 1911"/>
              <a:sym typeface="Goudy Bookletter 1911"/>
            </a:endParaRPr>
          </a:p>
          <a:p>
            <a:pPr marL="457200" lvl="0" indent="-342900" algn="l" rtl="0">
              <a:lnSpc>
                <a:spcPct val="15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Run  inexpensive hardware while operating on µWs of battery power</a:t>
            </a:r>
            <a:endParaRPr sz="1800">
              <a:latin typeface="Goudy Bookletter 1911"/>
              <a:ea typeface="Goudy Bookletter 1911"/>
              <a:cs typeface="Goudy Bookletter 1911"/>
              <a:sym typeface="Goudy Bookletter 1911"/>
            </a:endParaRPr>
          </a:p>
          <a:p>
            <a:pPr marL="457200" lvl="0" indent="-342900" algn="l" rtl="0">
              <a:lnSpc>
                <a:spcPct val="15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Translate insights received from a multitude of sensors into decisions rapidly while employing a minimum of resources.</a:t>
            </a:r>
            <a:endParaRPr sz="1800">
              <a:latin typeface="Goudy Bookletter 1911"/>
              <a:ea typeface="Goudy Bookletter 1911"/>
              <a:cs typeface="Goudy Bookletter 1911"/>
              <a:sym typeface="Goudy Bookletter 1911"/>
            </a:endParaRPr>
          </a:p>
        </p:txBody>
      </p:sp>
      <p:sp>
        <p:nvSpPr>
          <p:cNvPr id="2" name="Slide Number Placeholder 1">
            <a:extLst>
              <a:ext uri="{FF2B5EF4-FFF2-40B4-BE49-F238E27FC236}">
                <a16:creationId xmlns:a16="http://schemas.microsoft.com/office/drawing/2014/main" id="{CFCEAF27-EF43-9247-A6AF-78EEED853D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50</a:t>
            </a:fld>
            <a:endParaRPr lang="en-GB"/>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4"/>
          <p:cNvSpPr txBox="1">
            <a:spLocks noGrp="1"/>
          </p:cNvSpPr>
          <p:nvPr>
            <p:ph type="title"/>
          </p:nvPr>
        </p:nvSpPr>
        <p:spPr>
          <a:xfrm>
            <a:off x="1025350" y="393750"/>
            <a:ext cx="78993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b="1">
                <a:latin typeface="Goudy Bookletter 1911"/>
                <a:ea typeface="Goudy Bookletter 1911"/>
                <a:cs typeface="Goudy Bookletter 1911"/>
                <a:sym typeface="Goudy Bookletter 1911"/>
              </a:rPr>
              <a:t>ML for Human Activity Recognition</a:t>
            </a:r>
            <a:endParaRPr sz="2800">
              <a:latin typeface="Goudy Bookletter 1911"/>
              <a:ea typeface="Goudy Bookletter 1911"/>
              <a:cs typeface="Goudy Bookletter 1911"/>
              <a:sym typeface="Goudy Bookletter 1911"/>
            </a:endParaRPr>
          </a:p>
        </p:txBody>
      </p:sp>
      <p:sp>
        <p:nvSpPr>
          <p:cNvPr id="563" name="Google Shape;563;p64"/>
          <p:cNvSpPr txBox="1">
            <a:spLocks noGrp="1"/>
          </p:cNvSpPr>
          <p:nvPr>
            <p:ph type="body" idx="1"/>
          </p:nvPr>
        </p:nvSpPr>
        <p:spPr>
          <a:xfrm>
            <a:off x="268950" y="1438475"/>
            <a:ext cx="8655600" cy="3479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HAR: a challenging multivariate time series classification task.</a:t>
            </a:r>
            <a:endParaRPr sz="1800">
              <a:latin typeface="Goudy Bookletter 1911"/>
              <a:ea typeface="Goudy Bookletter 1911"/>
              <a:cs typeface="Goudy Bookletter 1911"/>
              <a:sym typeface="Goudy Bookletter 1911"/>
            </a:endParaRPr>
          </a:p>
          <a:p>
            <a:pPr marL="914400" lvl="1" indent="-342900" algn="l" rtl="0">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Walking, talking, standing, and sitting</a:t>
            </a:r>
            <a:endParaRPr sz="1800">
              <a:latin typeface="Goudy Bookletter 1911"/>
              <a:ea typeface="Goudy Bookletter 1911"/>
              <a:cs typeface="Goudy Bookletter 1911"/>
              <a:sym typeface="Goudy Bookletter 1911"/>
            </a:endParaRPr>
          </a:p>
          <a:p>
            <a:pPr marL="914400" lvl="1" indent="-342900" algn="l" rtl="0">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Historically expensive to collect sensor data; requiring custom HW.</a:t>
            </a:r>
            <a:endParaRPr sz="1800">
              <a:latin typeface="Goudy Bookletter 1911"/>
              <a:ea typeface="Goudy Bookletter 1911"/>
              <a:cs typeface="Goudy Bookletter 1911"/>
              <a:sym typeface="Goudy Bookletter 1911"/>
            </a:endParaRPr>
          </a:p>
          <a:p>
            <a:pPr marL="457200" lvl="0" indent="-342900" algn="l" rtl="0">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Involves predicting movement of a person based on sensor data.</a:t>
            </a:r>
            <a:endParaRPr sz="1800">
              <a:latin typeface="Goudy Bookletter 1911"/>
              <a:ea typeface="Goudy Bookletter 1911"/>
              <a:cs typeface="Goudy Bookletter 1911"/>
              <a:sym typeface="Goudy Bookletter 1911"/>
            </a:endParaRPr>
          </a:p>
          <a:p>
            <a:pPr marL="457200" lvl="0" indent="-342900" algn="l" rtl="0">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Traditionally involves deep domain expertise and methods from signal processing to correctly engineer features from raw data in order to fit a machine learning model.</a:t>
            </a:r>
            <a:endParaRPr sz="1800">
              <a:latin typeface="Goudy Bookletter 1911"/>
              <a:ea typeface="Goudy Bookletter 1911"/>
              <a:cs typeface="Goudy Bookletter 1911"/>
              <a:sym typeface="Goudy Bookletter 1911"/>
            </a:endParaRPr>
          </a:p>
          <a:p>
            <a:pPr marL="457200" lvl="0" indent="-342900" algn="l" rtl="0">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CNNs and RNNs have shown capable and even achieve state-of-the-art results by automatically learning features from the raw sensor data.</a:t>
            </a:r>
            <a:endParaRPr sz="1800">
              <a:latin typeface="Goudy Bookletter 1911"/>
              <a:ea typeface="Goudy Bookletter 1911"/>
              <a:cs typeface="Goudy Bookletter 1911"/>
              <a:sym typeface="Goudy Bookletter 1911"/>
            </a:endParaRPr>
          </a:p>
          <a:p>
            <a:pPr marL="914400" lvl="1" indent="-342900" algn="l" rtl="0">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CNNs and LSTMs, and perhaps both together, are best suited to learning features.</a:t>
            </a:r>
            <a:endParaRPr sz="1800">
              <a:latin typeface="Goudy Bookletter 1911"/>
              <a:ea typeface="Goudy Bookletter 1911"/>
              <a:cs typeface="Goudy Bookletter 1911"/>
              <a:sym typeface="Goudy Bookletter 1911"/>
            </a:endParaRPr>
          </a:p>
          <a:p>
            <a:pPr marL="914400" lvl="1" indent="-342900" algn="l" rtl="0">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Streams of sensor data are  split into subs-sequences called windows, and each window is associated with a broader activity.</a:t>
            </a:r>
            <a:endParaRPr sz="1800">
              <a:latin typeface="Goudy Bookletter 1911"/>
              <a:ea typeface="Goudy Bookletter 1911"/>
              <a:cs typeface="Goudy Bookletter 1911"/>
              <a:sym typeface="Goudy Bookletter 1911"/>
            </a:endParaRPr>
          </a:p>
          <a:p>
            <a:pPr marL="0" lvl="0" indent="0" algn="l" rtl="0">
              <a:spcBef>
                <a:spcPts val="1600"/>
              </a:spcBef>
              <a:spcAft>
                <a:spcPts val="1600"/>
              </a:spcAft>
              <a:buNone/>
            </a:pPr>
            <a:r>
              <a:rPr lang="en-GB" sz="1800">
                <a:latin typeface="Goudy Bookletter 1911"/>
                <a:ea typeface="Goudy Bookletter 1911"/>
                <a:cs typeface="Goudy Bookletter 1911"/>
                <a:sym typeface="Goudy Bookletter 1911"/>
              </a:rPr>
              <a:t>	</a:t>
            </a:r>
            <a:endParaRPr sz="1800">
              <a:latin typeface="Goudy Bookletter 1911"/>
              <a:ea typeface="Goudy Bookletter 1911"/>
              <a:cs typeface="Goudy Bookletter 1911"/>
              <a:sym typeface="Goudy Bookletter 1911"/>
            </a:endParaRPr>
          </a:p>
        </p:txBody>
      </p:sp>
      <p:sp>
        <p:nvSpPr>
          <p:cNvPr id="2" name="Slide Number Placeholder 1">
            <a:extLst>
              <a:ext uri="{FF2B5EF4-FFF2-40B4-BE49-F238E27FC236}">
                <a16:creationId xmlns:a16="http://schemas.microsoft.com/office/drawing/2014/main" id="{869EBDCF-ABE4-A647-932D-4AB3A3FDFF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51</a:t>
            </a:fld>
            <a:endParaRPr lang="en-GB"/>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65"/>
          <p:cNvSpPr txBox="1">
            <a:spLocks noGrp="1"/>
          </p:cNvSpPr>
          <p:nvPr>
            <p:ph type="title"/>
          </p:nvPr>
        </p:nvSpPr>
        <p:spPr>
          <a:xfrm>
            <a:off x="1025350" y="393750"/>
            <a:ext cx="78993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Goudy Bookletter 1911"/>
                <a:ea typeface="Goudy Bookletter 1911"/>
                <a:cs typeface="Goudy Bookletter 1911"/>
                <a:sym typeface="Goudy Bookletter 1911"/>
              </a:rPr>
              <a:t>Case Study</a:t>
            </a:r>
            <a:r>
              <a:rPr lang="en-GB">
                <a:latin typeface="Goudy Bookletter 1911"/>
                <a:ea typeface="Goudy Bookletter 1911"/>
                <a:cs typeface="Goudy Bookletter 1911"/>
                <a:sym typeface="Goudy Bookletter 1911"/>
              </a:rPr>
              <a:t>: Classify Human Activity Recognition</a:t>
            </a:r>
            <a:endParaRPr>
              <a:latin typeface="Goudy Bookletter 1911"/>
              <a:ea typeface="Goudy Bookletter 1911"/>
              <a:cs typeface="Goudy Bookletter 1911"/>
              <a:sym typeface="Goudy Bookletter 1911"/>
            </a:endParaRPr>
          </a:p>
        </p:txBody>
      </p:sp>
      <p:sp>
        <p:nvSpPr>
          <p:cNvPr id="569" name="Google Shape;569;p65"/>
          <p:cNvSpPr txBox="1">
            <a:spLocks noGrp="1"/>
          </p:cNvSpPr>
          <p:nvPr>
            <p:ph type="body" idx="1"/>
          </p:nvPr>
        </p:nvSpPr>
        <p:spPr>
          <a:xfrm>
            <a:off x="387025" y="1483500"/>
            <a:ext cx="8370300" cy="313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Goudy Bookletter 1911"/>
                <a:ea typeface="Goudy Bookletter 1911"/>
                <a:cs typeface="Goudy Bookletter 1911"/>
                <a:sym typeface="Goudy Bookletter 1911"/>
              </a:rPr>
              <a:t>Goal: Determine the state of a person from among laying, sitting, standing, walking, walking downstairs, and walking upstairs based on sensor data from a smartphone.</a:t>
            </a:r>
            <a:endParaRPr sz="18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800">
                <a:latin typeface="Goudy Bookletter 1911"/>
                <a:ea typeface="Goudy Bookletter 1911"/>
                <a:cs typeface="Goudy Bookletter 1911"/>
                <a:sym typeface="Goudy Bookletter 1911"/>
              </a:rPr>
              <a:t>Method: Triaxial acceleration and triaxial angular velocity readings were used to train a module for recognizing the activity. </a:t>
            </a:r>
            <a:endParaRPr sz="18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800">
                <a:latin typeface="Goudy Bookletter 1911"/>
                <a:ea typeface="Goudy Bookletter 1911"/>
                <a:cs typeface="Goudy Bookletter 1911"/>
                <a:sym typeface="Goudy Bookletter 1911"/>
              </a:rPr>
              <a:t>Dataset: More than 10,000 time-series instances used to train and test.</a:t>
            </a:r>
            <a:endParaRPr sz="18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800">
                <a:latin typeface="Goudy Bookletter 1911"/>
                <a:ea typeface="Goudy Bookletter 1911"/>
                <a:cs typeface="Goudy Bookletter 1911"/>
                <a:sym typeface="Goudy Bookletter 1911"/>
              </a:rPr>
              <a:t>Accuracy: Classify activity with an accuracy of 95%.</a:t>
            </a:r>
            <a:endParaRPr sz="1800">
              <a:latin typeface="Goudy Bookletter 1911"/>
              <a:ea typeface="Goudy Bookletter 1911"/>
              <a:cs typeface="Goudy Bookletter 1911"/>
              <a:sym typeface="Goudy Bookletter 1911"/>
            </a:endParaRPr>
          </a:p>
          <a:p>
            <a:pPr marL="0" lvl="0" indent="0" algn="l" rtl="0">
              <a:spcBef>
                <a:spcPts val="1600"/>
              </a:spcBef>
              <a:spcAft>
                <a:spcPts val="1600"/>
              </a:spcAft>
              <a:buNone/>
            </a:pPr>
            <a:r>
              <a:rPr lang="en-GB" sz="1800">
                <a:latin typeface="Goudy Bookletter 1911"/>
                <a:ea typeface="Goudy Bookletter 1911"/>
                <a:cs typeface="Goudy Bookletter 1911"/>
                <a:sym typeface="Goudy Bookletter 1911"/>
              </a:rPr>
              <a:t>HW: Run on an inexpensive MCU like the ARM Cortex-M0, requires only 3 kB of memory while operating on µWs of battery power.</a:t>
            </a:r>
            <a:endParaRPr sz="1800">
              <a:latin typeface="Goudy Bookletter 1911"/>
              <a:ea typeface="Goudy Bookletter 1911"/>
              <a:cs typeface="Goudy Bookletter 1911"/>
              <a:sym typeface="Goudy Bookletter 1911"/>
            </a:endParaRPr>
          </a:p>
        </p:txBody>
      </p:sp>
      <p:sp>
        <p:nvSpPr>
          <p:cNvPr id="570" name="Google Shape;570;p65"/>
          <p:cNvSpPr txBox="1"/>
          <p:nvPr/>
        </p:nvSpPr>
        <p:spPr>
          <a:xfrm>
            <a:off x="0" y="4814850"/>
            <a:ext cx="30000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950">
                <a:solidFill>
                  <a:srgbClr val="FFFFFF"/>
                </a:solidFill>
              </a:rPr>
              <a:t>www.infxl.com</a:t>
            </a:r>
            <a:endParaRPr sz="950">
              <a:solidFill>
                <a:srgbClr val="FFFFFF"/>
              </a:solidFill>
            </a:endParaRPr>
          </a:p>
        </p:txBody>
      </p:sp>
      <p:sp>
        <p:nvSpPr>
          <p:cNvPr id="2" name="Slide Number Placeholder 1">
            <a:extLst>
              <a:ext uri="{FF2B5EF4-FFF2-40B4-BE49-F238E27FC236}">
                <a16:creationId xmlns:a16="http://schemas.microsoft.com/office/drawing/2014/main" id="{E358E297-A77A-124E-A0AC-DC62483932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52</a:t>
            </a:fld>
            <a:endParaRPr lang="en-GB"/>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66"/>
          <p:cNvSpPr txBox="1">
            <a:spLocks noGrp="1"/>
          </p:cNvSpPr>
          <p:nvPr>
            <p:ph type="title"/>
          </p:nvPr>
        </p:nvSpPr>
        <p:spPr>
          <a:xfrm>
            <a:off x="844950" y="0"/>
            <a:ext cx="7038900" cy="914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Goudy Bookletter 1911"/>
                <a:ea typeface="Goudy Bookletter 1911"/>
                <a:cs typeface="Goudy Bookletter 1911"/>
                <a:sym typeface="Goudy Bookletter 1911"/>
              </a:rPr>
              <a:t>Use Case III: Condition Monitoring and Predictive Maintenance</a:t>
            </a:r>
            <a:endParaRPr>
              <a:latin typeface="Goudy Bookletter 1911"/>
              <a:ea typeface="Goudy Bookletter 1911"/>
              <a:cs typeface="Goudy Bookletter 1911"/>
              <a:sym typeface="Goudy Bookletter 1911"/>
            </a:endParaRPr>
          </a:p>
        </p:txBody>
      </p:sp>
      <p:sp>
        <p:nvSpPr>
          <p:cNvPr id="576" name="Google Shape;576;p66"/>
          <p:cNvSpPr txBox="1">
            <a:spLocks noGrp="1"/>
          </p:cNvSpPr>
          <p:nvPr>
            <p:ph type="body" idx="1"/>
          </p:nvPr>
        </p:nvSpPr>
        <p:spPr>
          <a:xfrm>
            <a:off x="4061825" y="2730225"/>
            <a:ext cx="5295000" cy="14151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Goudy Bookletter 1911"/>
                <a:ea typeface="Goudy Bookletter 1911"/>
                <a:cs typeface="Goudy Bookletter 1911"/>
                <a:sym typeface="Goudy Bookletter 1911"/>
              </a:rPr>
              <a:t>Objective: </a:t>
            </a:r>
            <a:endParaRPr sz="18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900">
                <a:solidFill>
                  <a:srgbClr val="FFFFFF"/>
                </a:solidFill>
                <a:latin typeface="Goudy Bookletter 1911"/>
                <a:ea typeface="Goudy Bookletter 1911"/>
                <a:cs typeface="Goudy Bookletter 1911"/>
                <a:sym typeface="Goudy Bookletter 1911"/>
              </a:rPr>
              <a:t>Identify the state of any machine in real time.</a:t>
            </a:r>
            <a:endParaRPr sz="1900">
              <a:solidFill>
                <a:srgbClr val="FFFFFF"/>
              </a:solidFill>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900">
                <a:solidFill>
                  <a:srgbClr val="FFFFFF"/>
                </a:solidFill>
                <a:latin typeface="Goudy Bookletter 1911"/>
                <a:ea typeface="Goudy Bookletter 1911"/>
                <a:cs typeface="Goudy Bookletter 1911"/>
                <a:sym typeface="Goudy Bookletter 1911"/>
              </a:rPr>
              <a:t>   Save time &amp; money by switching from corrective,                </a:t>
            </a:r>
            <a:endParaRPr sz="1900">
              <a:solidFill>
                <a:srgbClr val="FFFFFF"/>
              </a:solidFill>
              <a:latin typeface="Goudy Bookletter 1911"/>
              <a:ea typeface="Goudy Bookletter 1911"/>
              <a:cs typeface="Goudy Bookletter 1911"/>
              <a:sym typeface="Goudy Bookletter 1911"/>
            </a:endParaRPr>
          </a:p>
          <a:p>
            <a:pPr marL="0" lvl="0" indent="0" algn="l" rtl="0">
              <a:spcBef>
                <a:spcPts val="1600"/>
              </a:spcBef>
              <a:spcAft>
                <a:spcPts val="0"/>
              </a:spcAft>
              <a:buNone/>
            </a:pPr>
            <a:endParaRPr sz="1900">
              <a:solidFill>
                <a:srgbClr val="FFFFFF"/>
              </a:solidFill>
              <a:latin typeface="Goudy Bookletter 1911"/>
              <a:ea typeface="Goudy Bookletter 1911"/>
              <a:cs typeface="Goudy Bookletter 1911"/>
              <a:sym typeface="Goudy Bookletter 1911"/>
            </a:endParaRPr>
          </a:p>
          <a:p>
            <a:pPr marL="0" lvl="0" indent="0" algn="l" rtl="0">
              <a:spcBef>
                <a:spcPts val="1600"/>
              </a:spcBef>
              <a:spcAft>
                <a:spcPts val="1600"/>
              </a:spcAft>
              <a:buNone/>
            </a:pPr>
            <a:r>
              <a:rPr lang="en-GB" sz="1900">
                <a:solidFill>
                  <a:srgbClr val="FFFFFF"/>
                </a:solidFill>
                <a:latin typeface="Goudy Bookletter 1911"/>
                <a:ea typeface="Goudy Bookletter 1911"/>
                <a:cs typeface="Goudy Bookletter 1911"/>
                <a:sym typeface="Goudy Bookletter 1911"/>
              </a:rPr>
              <a:t>  </a:t>
            </a:r>
            <a:endParaRPr sz="1900">
              <a:solidFill>
                <a:srgbClr val="FFFFFF"/>
              </a:solidFill>
              <a:latin typeface="Goudy Bookletter 1911"/>
              <a:ea typeface="Goudy Bookletter 1911"/>
              <a:cs typeface="Goudy Bookletter 1911"/>
              <a:sym typeface="Goudy Bookletter 1911"/>
            </a:endParaRPr>
          </a:p>
        </p:txBody>
      </p:sp>
      <p:pic>
        <p:nvPicPr>
          <p:cNvPr id="577" name="Google Shape;577;p66"/>
          <p:cNvPicPr preferRelativeResize="0"/>
          <p:nvPr/>
        </p:nvPicPr>
        <p:blipFill>
          <a:blip r:embed="rId3">
            <a:alphaModFix/>
          </a:blip>
          <a:stretch>
            <a:fillRect/>
          </a:stretch>
        </p:blipFill>
        <p:spPr>
          <a:xfrm>
            <a:off x="2918288" y="625188"/>
            <a:ext cx="6143625" cy="2105025"/>
          </a:xfrm>
          <a:prstGeom prst="rect">
            <a:avLst/>
          </a:prstGeom>
          <a:noFill/>
          <a:ln>
            <a:noFill/>
          </a:ln>
        </p:spPr>
      </p:pic>
      <p:sp>
        <p:nvSpPr>
          <p:cNvPr id="578" name="Google Shape;578;p66"/>
          <p:cNvSpPr txBox="1"/>
          <p:nvPr/>
        </p:nvSpPr>
        <p:spPr>
          <a:xfrm>
            <a:off x="5066225" y="4145325"/>
            <a:ext cx="3995700" cy="91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900">
                <a:solidFill>
                  <a:schemeClr val="lt1"/>
                </a:solidFill>
                <a:latin typeface="Goudy Bookletter 1911"/>
                <a:ea typeface="Goudy Bookletter 1911"/>
                <a:cs typeface="Goudy Bookletter 1911"/>
                <a:sym typeface="Goudy Bookletter 1911"/>
              </a:rPr>
              <a:t>preventive, zero-hour, or periodic maintenance to predictive maintenance.</a:t>
            </a:r>
            <a:endParaRPr/>
          </a:p>
        </p:txBody>
      </p:sp>
      <p:sp>
        <p:nvSpPr>
          <p:cNvPr id="2" name="Slide Number Placeholder 1">
            <a:extLst>
              <a:ext uri="{FF2B5EF4-FFF2-40B4-BE49-F238E27FC236}">
                <a16:creationId xmlns:a16="http://schemas.microsoft.com/office/drawing/2014/main" id="{6FE4661F-E53F-4340-BE08-91F614DD9B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53</a:t>
            </a:fld>
            <a:endParaRPr lang="en-GB"/>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6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4" name="Google Shape;584;p67"/>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85" name="Google Shape;585;p67"/>
          <p:cNvPicPr preferRelativeResize="0"/>
          <p:nvPr/>
        </p:nvPicPr>
        <p:blipFill rotWithShape="1">
          <a:blip r:embed="rId3">
            <a:alphaModFix/>
          </a:blip>
          <a:srcRect l="17803" t="9247" r="1603"/>
          <a:stretch/>
        </p:blipFill>
        <p:spPr>
          <a:xfrm>
            <a:off x="3735838" y="0"/>
            <a:ext cx="5394688" cy="3334250"/>
          </a:xfrm>
          <a:prstGeom prst="rect">
            <a:avLst/>
          </a:prstGeom>
          <a:noFill/>
          <a:ln>
            <a:noFill/>
          </a:ln>
        </p:spPr>
      </p:pic>
      <p:pic>
        <p:nvPicPr>
          <p:cNvPr id="586" name="Google Shape;586;p67"/>
          <p:cNvPicPr preferRelativeResize="0"/>
          <p:nvPr/>
        </p:nvPicPr>
        <p:blipFill>
          <a:blip r:embed="rId4">
            <a:alphaModFix/>
          </a:blip>
          <a:stretch>
            <a:fillRect/>
          </a:stretch>
        </p:blipFill>
        <p:spPr>
          <a:xfrm>
            <a:off x="130325" y="3038236"/>
            <a:ext cx="3605525" cy="2019089"/>
          </a:xfrm>
          <a:prstGeom prst="rect">
            <a:avLst/>
          </a:prstGeom>
          <a:noFill/>
          <a:ln>
            <a:noFill/>
          </a:ln>
        </p:spPr>
      </p:pic>
      <p:sp>
        <p:nvSpPr>
          <p:cNvPr id="2" name="Slide Number Placeholder 1">
            <a:extLst>
              <a:ext uri="{FF2B5EF4-FFF2-40B4-BE49-F238E27FC236}">
                <a16:creationId xmlns:a16="http://schemas.microsoft.com/office/drawing/2014/main" id="{D047DA85-E714-A249-A989-612BD5064C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54</a:t>
            </a:fld>
            <a:endParaRPr lang="en-GB"/>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2" name="Google Shape;592;p68"/>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93" name="Google Shape;593;p68"/>
          <p:cNvPicPr preferRelativeResize="0"/>
          <p:nvPr/>
        </p:nvPicPr>
        <p:blipFill>
          <a:blip r:embed="rId3">
            <a:alphaModFix/>
          </a:blip>
          <a:stretch>
            <a:fillRect/>
          </a:stretch>
        </p:blipFill>
        <p:spPr>
          <a:xfrm>
            <a:off x="1625" y="0"/>
            <a:ext cx="9140752" cy="5143501"/>
          </a:xfrm>
          <a:prstGeom prst="rect">
            <a:avLst/>
          </a:prstGeom>
          <a:noFill/>
          <a:ln>
            <a:noFill/>
          </a:ln>
        </p:spPr>
      </p:pic>
      <p:sp>
        <p:nvSpPr>
          <p:cNvPr id="2" name="Slide Number Placeholder 1">
            <a:extLst>
              <a:ext uri="{FF2B5EF4-FFF2-40B4-BE49-F238E27FC236}">
                <a16:creationId xmlns:a16="http://schemas.microsoft.com/office/drawing/2014/main" id="{51107857-9EF5-DC4B-B927-2C0D9122D7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55</a:t>
            </a:fld>
            <a:endParaRPr lang="en-GB"/>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6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Goudy Bookletter 1911"/>
                <a:ea typeface="Goudy Bookletter 1911"/>
                <a:cs typeface="Goudy Bookletter 1911"/>
                <a:sym typeface="Goudy Bookletter 1911"/>
              </a:rPr>
              <a:t>Condition Monitoring and Predictive Maintenance</a:t>
            </a:r>
            <a:endParaRPr>
              <a:latin typeface="Goudy Bookletter 1911"/>
              <a:ea typeface="Goudy Bookletter 1911"/>
              <a:cs typeface="Goudy Bookletter 1911"/>
              <a:sym typeface="Goudy Bookletter 1911"/>
            </a:endParaRPr>
          </a:p>
        </p:txBody>
      </p:sp>
      <p:sp>
        <p:nvSpPr>
          <p:cNvPr id="599" name="Google Shape;599;p69"/>
          <p:cNvSpPr txBox="1">
            <a:spLocks noGrp="1"/>
          </p:cNvSpPr>
          <p:nvPr>
            <p:ph type="body" idx="1"/>
          </p:nvPr>
        </p:nvSpPr>
        <p:spPr>
          <a:xfrm>
            <a:off x="420225" y="1479175"/>
            <a:ext cx="8454900" cy="3328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Requires customization to specific machine type and function.</a:t>
            </a:r>
            <a:endParaRPr sz="1800">
              <a:latin typeface="Goudy Bookletter 1911"/>
              <a:ea typeface="Goudy Bookletter 1911"/>
              <a:cs typeface="Goudy Bookletter 1911"/>
              <a:sym typeface="Goudy Bookletter 1911"/>
            </a:endParaRPr>
          </a:p>
          <a:p>
            <a:pPr marL="457200" lvl="0" indent="-342900" algn="l" rtl="0">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Has been successfully used for pumps, conveyors, valves and motors - so far.</a:t>
            </a:r>
            <a:endParaRPr sz="1800">
              <a:latin typeface="Goudy Bookletter 1911"/>
              <a:ea typeface="Goudy Bookletter 1911"/>
              <a:cs typeface="Goudy Bookletter 1911"/>
              <a:sym typeface="Goudy Bookletter 1911"/>
            </a:endParaRPr>
          </a:p>
          <a:p>
            <a:pPr marL="457200" lvl="0" indent="-342900" algn="l" rtl="0">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Uses accelerometers, vibration sensors, and or sound, depending on specific use case.</a:t>
            </a:r>
            <a:endParaRPr sz="18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800">
                <a:latin typeface="Goudy Bookletter 1911"/>
                <a:ea typeface="Goudy Bookletter 1911"/>
                <a:cs typeface="Goudy Bookletter 1911"/>
                <a:sym typeface="Goudy Bookletter 1911"/>
              </a:rPr>
              <a:t>Time-to-Failure Prediction</a:t>
            </a:r>
            <a:endParaRPr sz="1800">
              <a:latin typeface="Goudy Bookletter 1911"/>
              <a:ea typeface="Goudy Bookletter 1911"/>
              <a:cs typeface="Goudy Bookletter 1911"/>
              <a:sym typeface="Goudy Bookletter 1911"/>
            </a:endParaRPr>
          </a:p>
          <a:p>
            <a:pPr marL="457200" lvl="0" indent="-342900" algn="l" rtl="0">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Identify the state of wear and predict time left before required maintenance.</a:t>
            </a:r>
            <a:endParaRPr sz="18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800">
                <a:latin typeface="Goudy Bookletter 1911"/>
                <a:ea typeface="Goudy Bookletter 1911"/>
                <a:cs typeface="Goudy Bookletter 1911"/>
                <a:sym typeface="Goudy Bookletter 1911"/>
              </a:rPr>
              <a:t>Anomaly Detection</a:t>
            </a:r>
            <a:endParaRPr sz="1800">
              <a:latin typeface="Goudy Bookletter 1911"/>
              <a:ea typeface="Goudy Bookletter 1911"/>
              <a:cs typeface="Goudy Bookletter 1911"/>
              <a:sym typeface="Goudy Bookletter 1911"/>
            </a:endParaRPr>
          </a:p>
          <a:p>
            <a:pPr marL="457200" lvl="0" indent="-342900" algn="l" rtl="0">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Detect unusual patterns on mechanicals, in real-time using vibration, sound or other sensors.</a:t>
            </a:r>
            <a:endParaRPr sz="1800">
              <a:latin typeface="Goudy Bookletter 1911"/>
              <a:ea typeface="Goudy Bookletter 1911"/>
              <a:cs typeface="Goudy Bookletter 1911"/>
              <a:sym typeface="Goudy Bookletter 1911"/>
            </a:endParaRPr>
          </a:p>
        </p:txBody>
      </p:sp>
      <p:sp>
        <p:nvSpPr>
          <p:cNvPr id="2" name="Slide Number Placeholder 1">
            <a:extLst>
              <a:ext uri="{FF2B5EF4-FFF2-40B4-BE49-F238E27FC236}">
                <a16:creationId xmlns:a16="http://schemas.microsoft.com/office/drawing/2014/main" id="{975001F8-96DD-AD4D-A3D0-B543549EA1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56</a:t>
            </a:fld>
            <a:endParaRPr lang="en-GB"/>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7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Goudy Bookletter 1911"/>
                <a:ea typeface="Goudy Bookletter 1911"/>
                <a:cs typeface="Goudy Bookletter 1911"/>
                <a:sym typeface="Goudy Bookletter 1911"/>
              </a:rPr>
              <a:t>Condition Monitoring and Predictive Maintenance</a:t>
            </a:r>
            <a:endParaRPr>
              <a:latin typeface="Goudy Bookletter 1911"/>
              <a:ea typeface="Goudy Bookletter 1911"/>
              <a:cs typeface="Goudy Bookletter 1911"/>
              <a:sym typeface="Goudy Bookletter 1911"/>
            </a:endParaRPr>
          </a:p>
        </p:txBody>
      </p:sp>
      <p:sp>
        <p:nvSpPr>
          <p:cNvPr id="605" name="Google Shape;605;p70"/>
          <p:cNvSpPr txBox="1">
            <a:spLocks noGrp="1"/>
          </p:cNvSpPr>
          <p:nvPr>
            <p:ph type="body" idx="1"/>
          </p:nvPr>
        </p:nvSpPr>
        <p:spPr>
          <a:xfrm>
            <a:off x="420225" y="1479175"/>
            <a:ext cx="8454900" cy="332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Goudy Bookletter 1911"/>
                <a:ea typeface="Goudy Bookletter 1911"/>
                <a:cs typeface="Goudy Bookletter 1911"/>
                <a:sym typeface="Goudy Bookletter 1911"/>
              </a:rPr>
              <a:t>Predictive maintenance on edge increases availability and scheduling flexibility.</a:t>
            </a:r>
            <a:endParaRPr sz="18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800">
                <a:latin typeface="Goudy Bookletter 1911"/>
                <a:ea typeface="Goudy Bookletter 1911"/>
                <a:cs typeface="Goudy Bookletter 1911"/>
                <a:sym typeface="Goudy Bookletter 1911"/>
              </a:rPr>
              <a:t>Continuous monitoring of data coming out of a complex system, making an ML model which looks for suspect patterns in that date. Then notify maintenance team if case one is found.</a:t>
            </a:r>
            <a:endParaRPr sz="18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800">
                <a:latin typeface="Goudy Bookletter 1911"/>
                <a:ea typeface="Goudy Bookletter 1911"/>
                <a:cs typeface="Goudy Bookletter 1911"/>
                <a:sym typeface="Goudy Bookletter 1911"/>
              </a:rPr>
              <a:t>Sensors:</a:t>
            </a:r>
            <a:endParaRPr sz="1800">
              <a:latin typeface="Goudy Bookletter 1911"/>
              <a:ea typeface="Goudy Bookletter 1911"/>
              <a:cs typeface="Goudy Bookletter 1911"/>
              <a:sym typeface="Goudy Bookletter 1911"/>
            </a:endParaRPr>
          </a:p>
          <a:p>
            <a:pPr marL="457200" lvl="0" indent="-342900" algn="l" rtl="0">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Accelerometry</a:t>
            </a:r>
            <a:endParaRPr sz="1800">
              <a:latin typeface="Goudy Bookletter 1911"/>
              <a:ea typeface="Goudy Bookletter 1911"/>
              <a:cs typeface="Goudy Bookletter 1911"/>
              <a:sym typeface="Goudy Bookletter 1911"/>
            </a:endParaRPr>
          </a:p>
          <a:p>
            <a:pPr marL="457200" lvl="0" indent="-342900" algn="l" rtl="0">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Vibration</a:t>
            </a:r>
            <a:endParaRPr sz="1800">
              <a:latin typeface="Goudy Bookletter 1911"/>
              <a:ea typeface="Goudy Bookletter 1911"/>
              <a:cs typeface="Goudy Bookletter 1911"/>
              <a:sym typeface="Goudy Bookletter 1911"/>
            </a:endParaRPr>
          </a:p>
          <a:p>
            <a:pPr marL="457200" lvl="0" indent="-342900" algn="l" rtl="0">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Temperature</a:t>
            </a:r>
            <a:endParaRPr sz="1800">
              <a:latin typeface="Goudy Bookletter 1911"/>
              <a:ea typeface="Goudy Bookletter 1911"/>
              <a:cs typeface="Goudy Bookletter 1911"/>
              <a:sym typeface="Goudy Bookletter 1911"/>
            </a:endParaRPr>
          </a:p>
          <a:p>
            <a:pPr marL="457200" lvl="0" indent="-342900" algn="l" rtl="0">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Sound</a:t>
            </a:r>
            <a:endParaRPr sz="1800">
              <a:latin typeface="Goudy Bookletter 1911"/>
              <a:ea typeface="Goudy Bookletter 1911"/>
              <a:cs typeface="Goudy Bookletter 1911"/>
              <a:sym typeface="Goudy Bookletter 1911"/>
            </a:endParaRPr>
          </a:p>
          <a:p>
            <a:pPr marL="457200" lvl="0" indent="-342900" algn="l" rtl="0">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RPM</a:t>
            </a:r>
            <a:endParaRPr sz="1800">
              <a:latin typeface="Goudy Bookletter 1911"/>
              <a:ea typeface="Goudy Bookletter 1911"/>
              <a:cs typeface="Goudy Bookletter 1911"/>
              <a:sym typeface="Goudy Bookletter 1911"/>
            </a:endParaRPr>
          </a:p>
          <a:p>
            <a:pPr marL="0" lvl="0" indent="0" algn="l" rtl="0">
              <a:spcBef>
                <a:spcPts val="1600"/>
              </a:spcBef>
              <a:spcAft>
                <a:spcPts val="1600"/>
              </a:spcAft>
              <a:buNone/>
            </a:pPr>
            <a:endParaRPr sz="1800">
              <a:latin typeface="Goudy Bookletter 1911"/>
              <a:ea typeface="Goudy Bookletter 1911"/>
              <a:cs typeface="Goudy Bookletter 1911"/>
              <a:sym typeface="Goudy Bookletter 1911"/>
            </a:endParaRPr>
          </a:p>
        </p:txBody>
      </p:sp>
      <p:sp>
        <p:nvSpPr>
          <p:cNvPr id="606" name="Google Shape;606;p70"/>
          <p:cNvSpPr txBox="1"/>
          <p:nvPr/>
        </p:nvSpPr>
        <p:spPr>
          <a:xfrm>
            <a:off x="3631825" y="3311350"/>
            <a:ext cx="3000000" cy="1421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lt1"/>
              </a:buClr>
              <a:buSzPts val="1800"/>
              <a:buFont typeface="Goudy Bookletter 1911"/>
              <a:buChar char="●"/>
            </a:pPr>
            <a:r>
              <a:rPr lang="en-GB" sz="1800">
                <a:solidFill>
                  <a:schemeClr val="lt1"/>
                </a:solidFill>
                <a:latin typeface="Goudy Bookletter 1911"/>
                <a:ea typeface="Goudy Bookletter 1911"/>
                <a:cs typeface="Goudy Bookletter 1911"/>
                <a:sym typeface="Goudy Bookletter 1911"/>
              </a:rPr>
              <a:t>Electrical</a:t>
            </a:r>
            <a:endParaRPr sz="1800">
              <a:solidFill>
                <a:schemeClr val="lt1"/>
              </a:solidFill>
              <a:latin typeface="Goudy Bookletter 1911"/>
              <a:ea typeface="Goudy Bookletter 1911"/>
              <a:cs typeface="Goudy Bookletter 1911"/>
              <a:sym typeface="Goudy Bookletter 1911"/>
            </a:endParaRPr>
          </a:p>
          <a:p>
            <a:pPr marL="457200" lvl="0" indent="-342900" algn="l" rtl="0">
              <a:lnSpc>
                <a:spcPct val="115000"/>
              </a:lnSpc>
              <a:spcBef>
                <a:spcPts val="0"/>
              </a:spcBef>
              <a:spcAft>
                <a:spcPts val="0"/>
              </a:spcAft>
              <a:buClr>
                <a:schemeClr val="lt1"/>
              </a:buClr>
              <a:buSzPts val="1800"/>
              <a:buFont typeface="Goudy Bookletter 1911"/>
              <a:buChar char="●"/>
            </a:pPr>
            <a:r>
              <a:rPr lang="en-GB" sz="1800">
                <a:solidFill>
                  <a:schemeClr val="lt1"/>
                </a:solidFill>
                <a:latin typeface="Goudy Bookletter 1911"/>
                <a:ea typeface="Goudy Bookletter 1911"/>
                <a:cs typeface="Goudy Bookletter 1911"/>
                <a:sym typeface="Goudy Bookletter 1911"/>
              </a:rPr>
              <a:t>Proprietary sensors</a:t>
            </a:r>
            <a:endParaRPr sz="1800">
              <a:solidFill>
                <a:schemeClr val="lt1"/>
              </a:solidFill>
              <a:latin typeface="Goudy Bookletter 1911"/>
              <a:ea typeface="Goudy Bookletter 1911"/>
              <a:cs typeface="Goudy Bookletter 1911"/>
              <a:sym typeface="Goudy Bookletter 1911"/>
            </a:endParaRPr>
          </a:p>
          <a:p>
            <a:pPr marL="457200" lvl="0" indent="-342900" algn="l" rtl="0">
              <a:lnSpc>
                <a:spcPct val="115000"/>
              </a:lnSpc>
              <a:spcBef>
                <a:spcPts val="0"/>
              </a:spcBef>
              <a:spcAft>
                <a:spcPts val="0"/>
              </a:spcAft>
              <a:buClr>
                <a:schemeClr val="lt1"/>
              </a:buClr>
              <a:buSzPts val="1800"/>
              <a:buFont typeface="Goudy Bookletter 1911"/>
              <a:buChar char="●"/>
            </a:pPr>
            <a:r>
              <a:rPr lang="en-GB" sz="1800">
                <a:solidFill>
                  <a:schemeClr val="lt1"/>
                </a:solidFill>
                <a:latin typeface="Goudy Bookletter 1911"/>
                <a:ea typeface="Goudy Bookletter 1911"/>
                <a:cs typeface="Goudy Bookletter 1911"/>
                <a:sym typeface="Goudy Bookletter 1911"/>
              </a:rPr>
              <a:t>Image</a:t>
            </a:r>
            <a:endParaRPr sz="1800">
              <a:solidFill>
                <a:schemeClr val="lt1"/>
              </a:solidFill>
              <a:latin typeface="Goudy Bookletter 1911"/>
              <a:ea typeface="Goudy Bookletter 1911"/>
              <a:cs typeface="Goudy Bookletter 1911"/>
              <a:sym typeface="Goudy Bookletter 1911"/>
            </a:endParaRPr>
          </a:p>
          <a:p>
            <a:pPr marL="457200" lvl="0" indent="-342900" algn="l" rtl="0">
              <a:lnSpc>
                <a:spcPct val="115000"/>
              </a:lnSpc>
              <a:spcBef>
                <a:spcPts val="0"/>
              </a:spcBef>
              <a:spcAft>
                <a:spcPts val="0"/>
              </a:spcAft>
              <a:buClr>
                <a:schemeClr val="lt1"/>
              </a:buClr>
              <a:buSzPts val="1800"/>
              <a:buFont typeface="Goudy Bookletter 1911"/>
              <a:buChar char="●"/>
            </a:pPr>
            <a:r>
              <a:rPr lang="en-GB" sz="1800">
                <a:solidFill>
                  <a:schemeClr val="lt1"/>
                </a:solidFill>
                <a:latin typeface="Goudy Bookletter 1911"/>
                <a:ea typeface="Goudy Bookletter 1911"/>
                <a:cs typeface="Goudy Bookletter 1911"/>
                <a:sym typeface="Goudy Bookletter 1911"/>
              </a:rPr>
              <a:t>Pressure</a:t>
            </a:r>
            <a:endParaRPr/>
          </a:p>
        </p:txBody>
      </p:sp>
      <p:sp>
        <p:nvSpPr>
          <p:cNvPr id="2" name="Slide Number Placeholder 1">
            <a:extLst>
              <a:ext uri="{FF2B5EF4-FFF2-40B4-BE49-F238E27FC236}">
                <a16:creationId xmlns:a16="http://schemas.microsoft.com/office/drawing/2014/main" id="{BBBD7106-9C39-A045-B885-ECE53E9CD7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57</a:t>
            </a:fld>
            <a:endParaRPr lang="en-GB"/>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7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Goudy Bookletter 1911"/>
                <a:ea typeface="Goudy Bookletter 1911"/>
                <a:cs typeface="Goudy Bookletter 1911"/>
                <a:sym typeface="Goudy Bookletter 1911"/>
              </a:rPr>
              <a:t>Case Study: Predicting Failure of Aircraft Turboprop Engines Ahead of Time</a:t>
            </a:r>
            <a:endParaRPr>
              <a:latin typeface="Goudy Bookletter 1911"/>
              <a:ea typeface="Goudy Bookletter 1911"/>
              <a:cs typeface="Goudy Bookletter 1911"/>
              <a:sym typeface="Goudy Bookletter 1911"/>
            </a:endParaRPr>
          </a:p>
        </p:txBody>
      </p:sp>
      <p:sp>
        <p:nvSpPr>
          <p:cNvPr id="612" name="Google Shape;612;p71"/>
          <p:cNvSpPr txBox="1">
            <a:spLocks noGrp="1"/>
          </p:cNvSpPr>
          <p:nvPr>
            <p:ph type="body" idx="1"/>
          </p:nvPr>
        </p:nvSpPr>
        <p:spPr>
          <a:xfrm>
            <a:off x="420225" y="1479175"/>
            <a:ext cx="8454900" cy="332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Goudy Bookletter 1911"/>
                <a:ea typeface="Goudy Bookletter 1911"/>
                <a:cs typeface="Goudy Bookletter 1911"/>
                <a:sym typeface="Goudy Bookletter 1911"/>
              </a:rPr>
              <a:t>Goal: Predict engine failure during next 1-15, 16-30, or 30+ operational cycles.</a:t>
            </a:r>
            <a:endParaRPr sz="18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800">
                <a:latin typeface="Goudy Bookletter 1911"/>
                <a:ea typeface="Goudy Bookletter 1911"/>
                <a:cs typeface="Goudy Bookletter 1911"/>
                <a:sym typeface="Goudy Bookletter 1911"/>
              </a:rPr>
              <a:t>Method: Use run-to-failure data from 21 sensors, including temperature, pressure, RPM, fuel flow, and others to train a module for predicting future failures. </a:t>
            </a:r>
            <a:endParaRPr sz="18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800">
                <a:latin typeface="Goudy Bookletter 1911"/>
                <a:ea typeface="Goudy Bookletter 1911"/>
                <a:cs typeface="Goudy Bookletter 1911"/>
                <a:sym typeface="Goudy Bookletter 1911"/>
              </a:rPr>
              <a:t>Dataset: More than 34,000 histories. </a:t>
            </a:r>
            <a:endParaRPr sz="18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800">
                <a:latin typeface="Goudy Bookletter 1911"/>
                <a:ea typeface="Goudy Bookletter 1911"/>
                <a:cs typeface="Goudy Bookletter 1911"/>
                <a:sym typeface="Goudy Bookletter 1911"/>
              </a:rPr>
              <a:t>Accuracy: Predict future failure of turboprop engines with 95% of accuracy.</a:t>
            </a:r>
            <a:endParaRPr sz="1800">
              <a:latin typeface="Goudy Bookletter 1911"/>
              <a:ea typeface="Goudy Bookletter 1911"/>
              <a:cs typeface="Goudy Bookletter 1911"/>
              <a:sym typeface="Goudy Bookletter 1911"/>
            </a:endParaRPr>
          </a:p>
          <a:p>
            <a:pPr marL="0" lvl="0" indent="0" algn="l" rtl="0">
              <a:spcBef>
                <a:spcPts val="1600"/>
              </a:spcBef>
              <a:spcAft>
                <a:spcPts val="0"/>
              </a:spcAft>
              <a:buNone/>
            </a:pPr>
            <a:r>
              <a:rPr lang="en-GB" sz="1800">
                <a:latin typeface="Goudy Bookletter 1911"/>
                <a:ea typeface="Goudy Bookletter 1911"/>
                <a:cs typeface="Goudy Bookletter 1911"/>
                <a:sym typeface="Goudy Bookletter 1911"/>
              </a:rPr>
              <a:t>HW: Run on an inexpensive MCU like the ARM Cortex-M0, requires only 17 kB of memory while operating on µWs of battery power.</a:t>
            </a:r>
            <a:endParaRPr sz="1800">
              <a:latin typeface="Goudy Bookletter 1911"/>
              <a:ea typeface="Goudy Bookletter 1911"/>
              <a:cs typeface="Goudy Bookletter 1911"/>
              <a:sym typeface="Goudy Bookletter 1911"/>
            </a:endParaRPr>
          </a:p>
          <a:p>
            <a:pPr marL="0" lvl="0" indent="0" algn="l" rtl="0">
              <a:spcBef>
                <a:spcPts val="1600"/>
              </a:spcBef>
              <a:spcAft>
                <a:spcPts val="1600"/>
              </a:spcAft>
              <a:buNone/>
            </a:pPr>
            <a:endParaRPr sz="1800">
              <a:latin typeface="Goudy Bookletter 1911"/>
              <a:ea typeface="Goudy Bookletter 1911"/>
              <a:cs typeface="Goudy Bookletter 1911"/>
              <a:sym typeface="Goudy Bookletter 1911"/>
            </a:endParaRPr>
          </a:p>
        </p:txBody>
      </p:sp>
      <p:sp>
        <p:nvSpPr>
          <p:cNvPr id="613" name="Google Shape;613;p71"/>
          <p:cNvSpPr txBox="1"/>
          <p:nvPr/>
        </p:nvSpPr>
        <p:spPr>
          <a:xfrm>
            <a:off x="0" y="4814850"/>
            <a:ext cx="30000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950">
                <a:solidFill>
                  <a:srgbClr val="FFFFFF"/>
                </a:solidFill>
              </a:rPr>
              <a:t>www.infxl.com</a:t>
            </a:r>
            <a:endParaRPr sz="950">
              <a:solidFill>
                <a:srgbClr val="FFFFFF"/>
              </a:solidFill>
            </a:endParaRPr>
          </a:p>
        </p:txBody>
      </p:sp>
      <p:sp>
        <p:nvSpPr>
          <p:cNvPr id="2" name="Slide Number Placeholder 1">
            <a:extLst>
              <a:ext uri="{FF2B5EF4-FFF2-40B4-BE49-F238E27FC236}">
                <a16:creationId xmlns:a16="http://schemas.microsoft.com/office/drawing/2014/main" id="{E7AB0D34-627C-1044-83D6-EF21118354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58</a:t>
            </a:fld>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2"/>
          <p:cNvSpPr txBox="1">
            <a:spLocks noGrp="1"/>
          </p:cNvSpPr>
          <p:nvPr>
            <p:ph type="body" idx="1"/>
          </p:nvPr>
        </p:nvSpPr>
        <p:spPr>
          <a:xfrm>
            <a:off x="223400" y="1452025"/>
            <a:ext cx="8630100" cy="3440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400" dirty="0">
                <a:latin typeface="Goudy Bookletter 1911"/>
                <a:ea typeface="Goudy Bookletter 1911"/>
                <a:cs typeface="Goudy Bookletter 1911"/>
                <a:sym typeface="Goudy Bookletter 1911"/>
              </a:rPr>
              <a:t>Synergistic combination of insights from optimization, traditional machine learning, software engineering, integrated circuit design, and serious sweat equity from a dedicated group of researchers and engineers.</a:t>
            </a:r>
            <a:endParaRPr sz="1400" dirty="0">
              <a:latin typeface="Goudy Bookletter 1911"/>
              <a:ea typeface="Goudy Bookletter 1911"/>
              <a:cs typeface="Goudy Bookletter 1911"/>
              <a:sym typeface="Goudy Bookletter 1911"/>
            </a:endParaRPr>
          </a:p>
          <a:p>
            <a:pPr marL="0" lvl="0" indent="0" algn="l" rtl="0">
              <a:lnSpc>
                <a:spcPct val="100000"/>
              </a:lnSpc>
              <a:spcBef>
                <a:spcPts val="1600"/>
              </a:spcBef>
              <a:spcAft>
                <a:spcPts val="0"/>
              </a:spcAft>
              <a:buNone/>
            </a:pPr>
            <a:r>
              <a:rPr lang="en-GB" sz="1400" dirty="0">
                <a:latin typeface="Goudy Bookletter 1911"/>
                <a:ea typeface="Goudy Bookletter 1911"/>
                <a:cs typeface="Goudy Bookletter 1911"/>
                <a:sym typeface="Goudy Bookletter 1911"/>
              </a:rPr>
              <a:t>Remarkable progress in AI has been made possible by bringing together:</a:t>
            </a:r>
            <a:endParaRPr sz="1400" dirty="0">
              <a:latin typeface="Goudy Bookletter 1911"/>
              <a:ea typeface="Goudy Bookletter 1911"/>
              <a:cs typeface="Goudy Bookletter 1911"/>
              <a:sym typeface="Goudy Bookletter 1911"/>
            </a:endParaRPr>
          </a:p>
          <a:p>
            <a:pPr marL="457200" lvl="0" indent="-317500" algn="l" rtl="0">
              <a:lnSpc>
                <a:spcPct val="100000"/>
              </a:lnSpc>
              <a:spcBef>
                <a:spcPts val="1600"/>
              </a:spcBef>
              <a:spcAft>
                <a:spcPts val="0"/>
              </a:spcAft>
              <a:buSzPts val="1400"/>
              <a:buFont typeface="Goudy Bookletter 1911"/>
              <a:buAutoNum type="arabicPeriod"/>
            </a:pPr>
            <a:r>
              <a:rPr lang="en-GB" sz="1400" dirty="0">
                <a:latin typeface="Goudy Bookletter 1911"/>
                <a:ea typeface="Goudy Bookletter 1911"/>
                <a:cs typeface="Goudy Bookletter 1911"/>
                <a:sym typeface="Goudy Bookletter 1911"/>
              </a:rPr>
              <a:t>Massive amounts of data</a:t>
            </a:r>
            <a:endParaRPr sz="1400" dirty="0">
              <a:latin typeface="Goudy Bookletter 1911"/>
              <a:ea typeface="Goudy Bookletter 1911"/>
              <a:cs typeface="Goudy Bookletter 1911"/>
              <a:sym typeface="Goudy Bookletter 1911"/>
            </a:endParaRPr>
          </a:p>
          <a:p>
            <a:pPr marL="457200" lvl="0" indent="-317500" algn="l" rtl="0">
              <a:lnSpc>
                <a:spcPct val="100000"/>
              </a:lnSpc>
              <a:spcBef>
                <a:spcPts val="0"/>
              </a:spcBef>
              <a:spcAft>
                <a:spcPts val="0"/>
              </a:spcAft>
              <a:buSzPts val="1400"/>
              <a:buFont typeface="Goudy Bookletter 1911"/>
              <a:buAutoNum type="arabicPeriod"/>
            </a:pPr>
            <a:r>
              <a:rPr lang="en-GB" sz="1400" dirty="0">
                <a:latin typeface="Goudy Bookletter 1911"/>
                <a:ea typeface="Goudy Bookletter 1911"/>
                <a:cs typeface="Goudy Bookletter 1911"/>
                <a:sym typeface="Goudy Bookletter 1911"/>
              </a:rPr>
              <a:t>Scalable computer and software systems</a:t>
            </a:r>
            <a:endParaRPr sz="1400" dirty="0">
              <a:latin typeface="Goudy Bookletter 1911"/>
              <a:ea typeface="Goudy Bookletter 1911"/>
              <a:cs typeface="Goudy Bookletter 1911"/>
              <a:sym typeface="Goudy Bookletter 1911"/>
            </a:endParaRPr>
          </a:p>
          <a:p>
            <a:pPr marL="457200" lvl="0" indent="-317500" algn="l" rtl="0">
              <a:lnSpc>
                <a:spcPct val="100000"/>
              </a:lnSpc>
              <a:spcBef>
                <a:spcPts val="0"/>
              </a:spcBef>
              <a:spcAft>
                <a:spcPts val="0"/>
              </a:spcAft>
              <a:buSzPts val="1400"/>
              <a:buFont typeface="Goudy Bookletter 1911"/>
              <a:buAutoNum type="arabicPeriod"/>
            </a:pPr>
            <a:r>
              <a:rPr lang="en-GB" sz="1400" dirty="0">
                <a:latin typeface="Goudy Bookletter 1911"/>
                <a:ea typeface="Goudy Bookletter 1911"/>
                <a:cs typeface="Goudy Bookletter 1911"/>
                <a:sym typeface="Goudy Bookletter 1911"/>
              </a:rPr>
              <a:t>Broad accessibility of these technologies</a:t>
            </a:r>
            <a:endParaRPr sz="1400" dirty="0">
              <a:latin typeface="Goudy Bookletter 1911"/>
              <a:ea typeface="Goudy Bookletter 1911"/>
              <a:cs typeface="Goudy Bookletter 1911"/>
              <a:sym typeface="Goudy Bookletter 1911"/>
            </a:endParaRPr>
          </a:p>
          <a:p>
            <a:pPr marL="0" lvl="0" indent="0" algn="l" rtl="0">
              <a:lnSpc>
                <a:spcPct val="100000"/>
              </a:lnSpc>
              <a:spcBef>
                <a:spcPts val="1600"/>
              </a:spcBef>
              <a:spcAft>
                <a:spcPts val="0"/>
              </a:spcAft>
              <a:buNone/>
            </a:pPr>
            <a:r>
              <a:rPr lang="en-GB" sz="1400" dirty="0">
                <a:latin typeface="Goudy Bookletter 1911"/>
                <a:ea typeface="Goudy Bookletter 1911"/>
                <a:cs typeface="Goudy Bookletter 1911"/>
                <a:sym typeface="Goudy Bookletter 1911"/>
              </a:rPr>
              <a:t>These trends have allowed core AI algorithms and architectures to be explored in problem domains of unprecedented scale and scope.</a:t>
            </a:r>
            <a:endParaRPr sz="1400" dirty="0">
              <a:latin typeface="Goudy Bookletter 1911"/>
              <a:ea typeface="Goudy Bookletter 1911"/>
              <a:cs typeface="Goudy Bookletter 1911"/>
              <a:sym typeface="Goudy Bookletter 1911"/>
            </a:endParaRPr>
          </a:p>
          <a:p>
            <a:pPr marL="457200" lvl="0" indent="-317500" algn="l" rtl="0">
              <a:lnSpc>
                <a:spcPct val="100000"/>
              </a:lnSpc>
              <a:spcBef>
                <a:spcPts val="1600"/>
              </a:spcBef>
              <a:spcAft>
                <a:spcPts val="0"/>
              </a:spcAft>
              <a:buSzPts val="1400"/>
              <a:buFont typeface="Goudy Bookletter 1911"/>
              <a:buChar char="●"/>
            </a:pPr>
            <a:r>
              <a:rPr lang="en-GB" sz="1400" dirty="0">
                <a:latin typeface="Goudy Bookletter 1911"/>
                <a:ea typeface="Goudy Bookletter 1911"/>
                <a:cs typeface="Goudy Bookletter 1911"/>
                <a:sym typeface="Goudy Bookletter 1911"/>
              </a:rPr>
              <a:t>Deep learning</a:t>
            </a:r>
            <a:endParaRPr sz="1400" dirty="0">
              <a:latin typeface="Goudy Bookletter 1911"/>
              <a:ea typeface="Goudy Bookletter 1911"/>
              <a:cs typeface="Goudy Bookletter 1911"/>
              <a:sym typeface="Goudy Bookletter 1911"/>
            </a:endParaRPr>
          </a:p>
          <a:p>
            <a:pPr marL="457200" lvl="0" indent="-317500" algn="l" rtl="0">
              <a:lnSpc>
                <a:spcPct val="100000"/>
              </a:lnSpc>
              <a:spcBef>
                <a:spcPts val="0"/>
              </a:spcBef>
              <a:spcAft>
                <a:spcPts val="0"/>
              </a:spcAft>
              <a:buSzPts val="1400"/>
              <a:buFont typeface="Goudy Bookletter 1911"/>
              <a:buChar char="●"/>
            </a:pPr>
            <a:r>
              <a:rPr lang="en-GB" sz="1400" dirty="0">
                <a:latin typeface="Goudy Bookletter 1911"/>
                <a:ea typeface="Goudy Bookletter 1911"/>
                <a:cs typeface="Goudy Bookletter 1911"/>
                <a:sym typeface="Goudy Bookletter 1911"/>
              </a:rPr>
              <a:t>Reinforcement learning</a:t>
            </a:r>
            <a:endParaRPr sz="1400" dirty="0">
              <a:latin typeface="Goudy Bookletter 1911"/>
              <a:ea typeface="Goudy Bookletter 1911"/>
              <a:cs typeface="Goudy Bookletter 1911"/>
              <a:sym typeface="Goudy Bookletter 1911"/>
            </a:endParaRPr>
          </a:p>
          <a:p>
            <a:pPr marL="457200" lvl="0" indent="-317500" algn="l" rtl="0">
              <a:lnSpc>
                <a:spcPct val="100000"/>
              </a:lnSpc>
              <a:spcBef>
                <a:spcPts val="0"/>
              </a:spcBef>
              <a:spcAft>
                <a:spcPts val="0"/>
              </a:spcAft>
              <a:buSzPts val="1400"/>
              <a:buFont typeface="Goudy Bookletter 1911"/>
              <a:buChar char="●"/>
            </a:pPr>
            <a:r>
              <a:rPr lang="en-GB" sz="1400" dirty="0">
                <a:latin typeface="Goudy Bookletter 1911"/>
                <a:ea typeface="Goudy Bookletter 1911"/>
                <a:cs typeface="Goudy Bookletter 1911"/>
                <a:sym typeface="Goudy Bookletter 1911"/>
              </a:rPr>
              <a:t>Bayesian inference </a:t>
            </a:r>
            <a:endParaRPr sz="1400" dirty="0">
              <a:latin typeface="Goudy Bookletter 1911"/>
              <a:ea typeface="Goudy Bookletter 1911"/>
              <a:cs typeface="Goudy Bookletter 1911"/>
              <a:sym typeface="Goudy Bookletter 1911"/>
            </a:endParaRPr>
          </a:p>
        </p:txBody>
      </p:sp>
      <p:sp>
        <p:nvSpPr>
          <p:cNvPr id="272" name="Google Shape;272;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Goudy Bookletter 1911"/>
                <a:ea typeface="Goudy Bookletter 1911"/>
                <a:cs typeface="Goudy Bookletter 1911"/>
                <a:sym typeface="Goudy Bookletter 1911"/>
              </a:rPr>
              <a:t>A Perfect Storm: </a:t>
            </a:r>
            <a:br>
              <a:rPr lang="en-GB" sz="3000">
                <a:latin typeface="Goudy Bookletter 1911"/>
                <a:ea typeface="Goudy Bookletter 1911"/>
                <a:cs typeface="Goudy Bookletter 1911"/>
                <a:sym typeface="Goudy Bookletter 1911"/>
              </a:rPr>
            </a:br>
            <a:r>
              <a:rPr lang="en-GB" sz="3000">
                <a:latin typeface="Goudy Bookletter 1911"/>
                <a:ea typeface="Goudy Bookletter 1911"/>
                <a:cs typeface="Goudy Bookletter 1911"/>
                <a:sym typeface="Goudy Bookletter 1911"/>
              </a:rPr>
              <a:t>Behind AI’s Recent Success</a:t>
            </a:r>
            <a:endParaRPr sz="3000">
              <a:latin typeface="Goudy Bookletter 1911"/>
              <a:ea typeface="Goudy Bookletter 1911"/>
              <a:cs typeface="Goudy Bookletter 1911"/>
              <a:sym typeface="Goudy Bookletter 1911"/>
            </a:endParaRPr>
          </a:p>
        </p:txBody>
      </p:sp>
      <p:sp>
        <p:nvSpPr>
          <p:cNvPr id="2" name="Slide Number Placeholder 1">
            <a:extLst>
              <a:ext uri="{FF2B5EF4-FFF2-40B4-BE49-F238E27FC236}">
                <a16:creationId xmlns:a16="http://schemas.microsoft.com/office/drawing/2014/main" id="{483A3A1C-142A-DA45-BD3D-FF316D7327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9216F-DB88-A044-9BD3-CF4A7DD2430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A84A203-89F0-A14A-B22C-35A4EC20FFE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AE1972A-AE6B-A14C-81CD-00FD77FF50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59</a:t>
            </a:fld>
            <a:endParaRPr lang="en-GB"/>
          </a:p>
        </p:txBody>
      </p:sp>
      <p:pic>
        <p:nvPicPr>
          <p:cNvPr id="6" name="Picture 5" descr="A blue and white text&#10;&#10;Description automatically generated">
            <a:extLst>
              <a:ext uri="{FF2B5EF4-FFF2-40B4-BE49-F238E27FC236}">
                <a16:creationId xmlns:a16="http://schemas.microsoft.com/office/drawing/2014/main" id="{E37A0735-292E-4549-90A0-50DB73CC6366}"/>
              </a:ext>
            </a:extLst>
          </p:cNvPr>
          <p:cNvPicPr>
            <a:picLocks noChangeAspect="1"/>
          </p:cNvPicPr>
          <p:nvPr/>
        </p:nvPicPr>
        <p:blipFill>
          <a:blip r:embed="rId2"/>
          <a:stretch>
            <a:fillRect/>
          </a:stretch>
        </p:blipFill>
        <p:spPr>
          <a:xfrm>
            <a:off x="0" y="-64168"/>
            <a:ext cx="9144000" cy="5175918"/>
          </a:xfrm>
          <a:prstGeom prst="rect">
            <a:avLst/>
          </a:prstGeom>
        </p:spPr>
      </p:pic>
    </p:spTree>
    <p:extLst>
      <p:ext uri="{BB962C8B-B14F-4D97-AF65-F5344CB8AC3E}">
        <p14:creationId xmlns:p14="http://schemas.microsoft.com/office/powerpoint/2010/main" val="4648756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D3BCD-4951-E044-A35E-3FD42E9C8BA7}"/>
              </a:ext>
            </a:extLst>
          </p:cNvPr>
          <p:cNvSpPr>
            <a:spLocks noGrp="1"/>
          </p:cNvSpPr>
          <p:nvPr>
            <p:ph type="title"/>
          </p:nvPr>
        </p:nvSpPr>
        <p:spPr/>
        <p:txBody>
          <a:bodyPr/>
          <a:lstStyle/>
          <a:p>
            <a:r>
              <a:rPr lang="en-US" dirty="0">
                <a:latin typeface="Goudy Old Style" panose="02020502050305020303" pitchFamily="18" charset="77"/>
              </a:rPr>
              <a:t>References</a:t>
            </a:r>
          </a:p>
        </p:txBody>
      </p:sp>
      <p:sp>
        <p:nvSpPr>
          <p:cNvPr id="3" name="Text Placeholder 2">
            <a:extLst>
              <a:ext uri="{FF2B5EF4-FFF2-40B4-BE49-F238E27FC236}">
                <a16:creationId xmlns:a16="http://schemas.microsoft.com/office/drawing/2014/main" id="{58EC6BAC-E8D3-3B48-9F53-F5D2AE2D14EE}"/>
              </a:ext>
            </a:extLst>
          </p:cNvPr>
          <p:cNvSpPr>
            <a:spLocks noGrp="1"/>
          </p:cNvSpPr>
          <p:nvPr>
            <p:ph type="body" idx="1"/>
          </p:nvPr>
        </p:nvSpPr>
        <p:spPr>
          <a:xfrm>
            <a:off x="136358" y="1419726"/>
            <a:ext cx="8884800" cy="3577390"/>
          </a:xfrm>
        </p:spPr>
        <p:txBody>
          <a:bodyPr/>
          <a:lstStyle/>
          <a:p>
            <a:r>
              <a:rPr lang="en-GB" sz="1000" dirty="0">
                <a:latin typeface="Times New Roman" panose="02020603050405020304" pitchFamily="18" charset="0"/>
                <a:ea typeface="Times New Roman"/>
                <a:cs typeface="Times New Roman" panose="02020603050405020304" pitchFamily="18" charset="0"/>
                <a:sym typeface="Times New Roman"/>
                <a:hlinkClick r:id="rId3"/>
              </a:rPr>
              <a:t>https://www.epicor.com/en-us/resource-center/articles/what-is-industry-4-0/</a:t>
            </a:r>
            <a:endParaRPr lang="en-GB" sz="1000" dirty="0">
              <a:latin typeface="Times New Roman" panose="02020603050405020304" pitchFamily="18" charset="0"/>
              <a:ea typeface="Times New Roman"/>
              <a:cs typeface="Times New Roman" panose="02020603050405020304" pitchFamily="18" charset="0"/>
              <a:sym typeface="Times New Roman"/>
            </a:endParaRPr>
          </a:p>
          <a:p>
            <a:r>
              <a:rPr lang="en-US" sz="1000" dirty="0">
                <a:solidFill>
                  <a:schemeClr val="bg1"/>
                </a:solidFill>
                <a:latin typeface="Times New Roman" panose="02020603050405020304" pitchFamily="18" charset="0"/>
                <a:cs typeface="Times New Roman" panose="02020603050405020304" pitchFamily="18" charset="0"/>
                <a:hlinkClick r:id="rId4"/>
              </a:rPr>
              <a:t>https://www.forbes.com/sites/louiscolumbus/2018/06/11/10-ways-machine-learning-is-revolutionizing-supply-chain-management/#48f120833e37</a:t>
            </a:r>
            <a:endParaRPr lang="en-US" sz="1000" dirty="0">
              <a:solidFill>
                <a:schemeClr val="bg1"/>
              </a:solidFill>
              <a:latin typeface="Times New Roman" panose="02020603050405020304" pitchFamily="18" charset="0"/>
              <a:cs typeface="Times New Roman" panose="02020603050405020304" pitchFamily="18" charset="0"/>
            </a:endParaRPr>
          </a:p>
          <a:p>
            <a:r>
              <a:rPr lang="en-GB" sz="1000" dirty="0">
                <a:latin typeface="Times New Roman" panose="02020603050405020304" pitchFamily="18" charset="0"/>
                <a:ea typeface="Times New Roman"/>
                <a:cs typeface="Times New Roman" panose="02020603050405020304" pitchFamily="18" charset="0"/>
                <a:sym typeface="Times New Roman"/>
                <a:hlinkClick r:id="rId5"/>
              </a:rPr>
              <a:t>https://www.eenewsanalog.com/news/mcu-market-reach-20-billion-2019</a:t>
            </a:r>
            <a:endParaRPr lang="en-GB" sz="1000" dirty="0">
              <a:latin typeface="Times New Roman" panose="02020603050405020304" pitchFamily="18" charset="0"/>
              <a:ea typeface="Times New Roman"/>
              <a:cs typeface="Times New Roman" panose="02020603050405020304" pitchFamily="18" charset="0"/>
              <a:sym typeface="Times New Roman"/>
            </a:endParaRPr>
          </a:p>
          <a:p>
            <a:r>
              <a:rPr lang="en-GB" sz="1000" dirty="0">
                <a:latin typeface="Times New Roman" panose="02020603050405020304" pitchFamily="18" charset="0"/>
                <a:cs typeface="Times New Roman" panose="02020603050405020304" pitchFamily="18" charset="0"/>
                <a:hlinkClick r:id="rId6"/>
              </a:rPr>
              <a:t>https://petewarden.com</a:t>
            </a:r>
            <a:endParaRPr lang="en-GB" sz="1000" dirty="0">
              <a:latin typeface="Times New Roman" panose="02020603050405020304" pitchFamily="18" charset="0"/>
              <a:cs typeface="Times New Roman" panose="02020603050405020304" pitchFamily="18" charset="0"/>
            </a:endParaRPr>
          </a:p>
          <a:p>
            <a:r>
              <a:rPr lang="en-GB" sz="1000" dirty="0">
                <a:latin typeface="Times New Roman" panose="02020603050405020304" pitchFamily="18" charset="0"/>
                <a:ea typeface="Times New Roman"/>
                <a:cs typeface="Times New Roman" panose="02020603050405020304" pitchFamily="18" charset="0"/>
                <a:sym typeface="Times New Roman"/>
                <a:hlinkClick r:id="rId7"/>
              </a:rPr>
              <a:t>https://petewarden.com/2019/04/14/what-machine-learning-needs-from-hardware/</a:t>
            </a:r>
            <a:endParaRPr lang="en-GB" sz="1000" dirty="0">
              <a:latin typeface="Times New Roman" panose="02020603050405020304" pitchFamily="18" charset="0"/>
              <a:cs typeface="Times New Roman" panose="02020603050405020304" pitchFamily="18" charset="0"/>
            </a:endParaRPr>
          </a:p>
          <a:p>
            <a:r>
              <a:rPr lang="en-GB" sz="1000" dirty="0">
                <a:latin typeface="Times New Roman" panose="02020603050405020304" pitchFamily="18" charset="0"/>
                <a:cs typeface="Times New Roman" panose="02020603050405020304" pitchFamily="18" charset="0"/>
                <a:hlinkClick r:id="rId8"/>
              </a:rPr>
              <a:t>https://ai.googleblog.com/2019/03/an-all-neural-on-device-speech.html</a:t>
            </a:r>
            <a:endParaRPr lang="en-GB" sz="1000" dirty="0">
              <a:latin typeface="Times New Roman" panose="02020603050405020304" pitchFamily="18" charset="0"/>
              <a:cs typeface="Times New Roman" panose="02020603050405020304" pitchFamily="18" charset="0"/>
            </a:endParaRPr>
          </a:p>
          <a:p>
            <a:r>
              <a:rPr lang="en-GB" sz="1000" dirty="0">
                <a:latin typeface="Times New Roman" panose="02020603050405020304" pitchFamily="18" charset="0"/>
                <a:ea typeface="Times New Roman"/>
                <a:cs typeface="Times New Roman" panose="02020603050405020304" pitchFamily="18" charset="0"/>
                <a:sym typeface="Times New Roman"/>
                <a:hlinkClick r:id="rId9"/>
              </a:rPr>
              <a:t>https://github.com/tensorflow/tensorflow/tree/master/tensorflow/lite/experimental/micro</a:t>
            </a:r>
            <a:endParaRPr lang="en-GB" sz="1000" dirty="0">
              <a:latin typeface="Times New Roman" panose="02020603050405020304" pitchFamily="18" charset="0"/>
              <a:ea typeface="Times New Roman"/>
              <a:cs typeface="Times New Roman" panose="02020603050405020304" pitchFamily="18" charset="0"/>
              <a:sym typeface="Times New Roman"/>
            </a:endParaRPr>
          </a:p>
          <a:p>
            <a:r>
              <a:rPr lang="en-GB" sz="1000" dirty="0" err="1">
                <a:latin typeface="Times New Roman" panose="02020603050405020304" pitchFamily="18" charset="0"/>
                <a:cs typeface="Times New Roman" panose="02020603050405020304" pitchFamily="18" charset="0"/>
              </a:rPr>
              <a:t>Krishnamoorthi</a:t>
            </a:r>
            <a:r>
              <a:rPr lang="en-GB" sz="1000" dirty="0">
                <a:latin typeface="Times New Roman" panose="02020603050405020304" pitchFamily="18" charset="0"/>
                <a:cs typeface="Times New Roman" panose="02020603050405020304" pitchFamily="18" charset="0"/>
              </a:rPr>
              <a:t>, R., 2018. Quantizing deep convolutional networks for efficient inference: A whitepaper. </a:t>
            </a:r>
            <a:r>
              <a:rPr lang="en-GB" sz="1000" dirty="0" err="1">
                <a:latin typeface="Times New Roman" panose="02020603050405020304" pitchFamily="18" charset="0"/>
                <a:cs typeface="Times New Roman" panose="02020603050405020304" pitchFamily="18" charset="0"/>
              </a:rPr>
              <a:t>arXiv</a:t>
            </a:r>
            <a:r>
              <a:rPr lang="en-GB" sz="1000" dirty="0">
                <a:latin typeface="Times New Roman" panose="02020603050405020304" pitchFamily="18" charset="0"/>
                <a:cs typeface="Times New Roman" panose="02020603050405020304" pitchFamily="18" charset="0"/>
              </a:rPr>
              <a:t> preprint arXiv:1806.08342.</a:t>
            </a:r>
          </a:p>
          <a:p>
            <a:pPr lvl="0"/>
            <a:r>
              <a:rPr lang="en-GB" sz="1000" dirty="0">
                <a:latin typeface="Times New Roman" panose="02020603050405020304" pitchFamily="18" charset="0"/>
                <a:cs typeface="Times New Roman" panose="02020603050405020304" pitchFamily="18" charset="0"/>
                <a:hlinkClick r:id="rId10"/>
              </a:rPr>
              <a:t>https://www.ibm.com/blogs/research/2018/12/8-bit-precision-training/</a:t>
            </a:r>
            <a:endParaRPr lang="en-GB" sz="1000" dirty="0">
              <a:latin typeface="Times New Roman" panose="02020603050405020304" pitchFamily="18" charset="0"/>
              <a:cs typeface="Times New Roman" panose="02020603050405020304" pitchFamily="18" charset="0"/>
            </a:endParaRPr>
          </a:p>
          <a:p>
            <a:r>
              <a:rPr lang="en-GB" sz="1000" dirty="0">
                <a:latin typeface="Times New Roman" panose="02020603050405020304" pitchFamily="18" charset="0"/>
                <a:ea typeface="Goudy Bookletter 1911"/>
                <a:cs typeface="Times New Roman" panose="02020603050405020304" pitchFamily="18" charset="0"/>
                <a:sym typeface="Goudy Bookletter 1911"/>
                <a:hlinkClick r:id="rId11"/>
              </a:rPr>
              <a:t>https://github.com/google/gemmlowp</a:t>
            </a:r>
            <a:endParaRPr lang="en-GB" sz="1000" dirty="0">
              <a:latin typeface="Times New Roman" panose="02020603050405020304" pitchFamily="18" charset="0"/>
              <a:ea typeface="Goudy Bookletter 1911"/>
              <a:cs typeface="Times New Roman" panose="02020603050405020304" pitchFamily="18" charset="0"/>
              <a:sym typeface="Goudy Bookletter 1911"/>
            </a:endParaRPr>
          </a:p>
          <a:p>
            <a:r>
              <a:rPr lang="en-GB" sz="1000" dirty="0">
                <a:latin typeface="Times New Roman" panose="02020603050405020304" pitchFamily="18" charset="0"/>
                <a:ea typeface="Goudy Bookletter 1911"/>
                <a:cs typeface="Times New Roman" panose="02020603050405020304" pitchFamily="18" charset="0"/>
                <a:sym typeface="Goudy Bookletter 1911"/>
                <a:hlinkClick r:id="rId12"/>
              </a:rPr>
              <a:t>https://intel.github.io/mkl-dnn/index.html</a:t>
            </a:r>
            <a:endParaRPr lang="en-GB" sz="1000" dirty="0">
              <a:latin typeface="Times New Roman" panose="02020603050405020304" pitchFamily="18" charset="0"/>
              <a:ea typeface="Goudy Bookletter 1911"/>
              <a:cs typeface="Times New Roman" panose="02020603050405020304" pitchFamily="18" charset="0"/>
            </a:endParaRPr>
          </a:p>
          <a:p>
            <a:r>
              <a:rPr lang="en-GB" sz="1000" dirty="0">
                <a:solidFill>
                  <a:srgbClr val="FFFFFF"/>
                </a:solidFill>
                <a:latin typeface="Times New Roman" panose="02020603050405020304" pitchFamily="18" charset="0"/>
                <a:cs typeface="Times New Roman" panose="02020603050405020304" pitchFamily="18" charset="0"/>
                <a:hlinkClick r:id="rId13"/>
              </a:rPr>
              <a:t>www.infxl.com</a:t>
            </a:r>
            <a:endParaRPr lang="en-GB" sz="1000" dirty="0">
              <a:solidFill>
                <a:srgbClr val="FFFFFF"/>
              </a:solidFill>
              <a:latin typeface="Times New Roman" panose="02020603050405020304" pitchFamily="18" charset="0"/>
              <a:cs typeface="Times New Roman" panose="02020603050405020304" pitchFamily="18" charset="0"/>
            </a:endParaRPr>
          </a:p>
          <a:p>
            <a:r>
              <a:rPr lang="en-GB" sz="1000" dirty="0">
                <a:solidFill>
                  <a:srgbClr val="FFFFFF"/>
                </a:solidFill>
                <a:latin typeface="Times New Roman" panose="02020603050405020304" pitchFamily="18" charset="0"/>
                <a:cs typeface="Times New Roman" panose="02020603050405020304" pitchFamily="18" charset="0"/>
                <a:hlinkClick r:id="rId14"/>
              </a:rPr>
              <a:t>http://www.gierad.com/projects/supersensor/</a:t>
            </a:r>
            <a:endParaRPr lang="en-GB" sz="1000" dirty="0">
              <a:solidFill>
                <a:srgbClr val="FFFFFF"/>
              </a:solidFill>
              <a:latin typeface="Times New Roman" panose="02020603050405020304" pitchFamily="18" charset="0"/>
              <a:cs typeface="Times New Roman" panose="02020603050405020304" pitchFamily="18" charset="0"/>
            </a:endParaRPr>
          </a:p>
          <a:p>
            <a:r>
              <a:rPr lang="en-GB" sz="1000" dirty="0">
                <a:solidFill>
                  <a:srgbClr val="FFFFFF"/>
                </a:solidFill>
                <a:latin typeface="Times New Roman" panose="02020603050405020304" pitchFamily="18" charset="0"/>
                <a:cs typeface="Times New Roman" panose="02020603050405020304" pitchFamily="18" charset="0"/>
                <a:hlinkClick r:id="rId15"/>
              </a:rPr>
              <a:t>https://www.slideshare.net/janjongboom/machine-learning-on-microcontrollers-tech-power-summit-2018</a:t>
            </a:r>
            <a:endParaRPr lang="en-GB" sz="1000" dirty="0">
              <a:solidFill>
                <a:srgbClr val="FFFFFF"/>
              </a:solidFill>
              <a:latin typeface="Times New Roman" panose="02020603050405020304" pitchFamily="18" charset="0"/>
              <a:cs typeface="Times New Roman" panose="02020603050405020304" pitchFamily="18" charset="0"/>
            </a:endParaRPr>
          </a:p>
          <a:p>
            <a:r>
              <a:rPr lang="en-GB" sz="1000" dirty="0">
                <a:solidFill>
                  <a:srgbClr val="FFFFFF"/>
                </a:solidFill>
                <a:latin typeface="Times New Roman" panose="02020603050405020304" pitchFamily="18" charset="0"/>
                <a:cs typeface="Times New Roman" panose="02020603050405020304" pitchFamily="18" charset="0"/>
                <a:hlinkClick r:id="rId16"/>
              </a:rPr>
              <a:t>https://github.com/uTensor/uTensor</a:t>
            </a:r>
            <a:endParaRPr lang="en-GB" sz="1000" dirty="0">
              <a:solidFill>
                <a:srgbClr val="FFFFFF"/>
              </a:solidFill>
              <a:latin typeface="Times New Roman" panose="02020603050405020304" pitchFamily="18" charset="0"/>
              <a:cs typeface="Times New Roman" panose="02020603050405020304" pitchFamily="18" charset="0"/>
            </a:endParaRPr>
          </a:p>
          <a:p>
            <a:r>
              <a:rPr lang="en-GB" sz="1000" u="sng" dirty="0">
                <a:solidFill>
                  <a:schemeClr val="hlink"/>
                </a:solidFill>
                <a:latin typeface="Times New Roman" panose="02020603050405020304" pitchFamily="18" charset="0"/>
                <a:cs typeface="Times New Roman" panose="02020603050405020304" pitchFamily="18" charset="0"/>
                <a:hlinkClick r:id="rId14"/>
              </a:rPr>
              <a:t>http://www.gierad.com/projects/supersensor/</a:t>
            </a:r>
            <a:endParaRPr lang="en-GB" sz="1000" dirty="0">
              <a:latin typeface="Times New Roman" panose="02020603050405020304" pitchFamily="18" charset="0"/>
              <a:cs typeface="Times New Roman" panose="02020603050405020304" pitchFamily="18" charset="0"/>
            </a:endParaRPr>
          </a:p>
          <a:p>
            <a:endParaRPr lang="en-GB" sz="1000" dirty="0">
              <a:solidFill>
                <a:srgbClr val="FFFFFF"/>
              </a:solidFill>
              <a:latin typeface="Times New Roman" panose="02020603050405020304" pitchFamily="18" charset="0"/>
              <a:cs typeface="Times New Roman" panose="02020603050405020304" pitchFamily="18" charset="0"/>
            </a:endParaRPr>
          </a:p>
          <a:p>
            <a:pPr marL="146050" indent="0">
              <a:buNone/>
            </a:pPr>
            <a:endParaRPr lang="en-GB" sz="1000" dirty="0">
              <a:solidFill>
                <a:srgbClr val="FFFFFF"/>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3125B90-6704-8749-BF33-6E5E40ED82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60</a:t>
            </a:fld>
            <a:endParaRPr lang="en-GB"/>
          </a:p>
        </p:txBody>
      </p:sp>
    </p:spTree>
    <p:extLst>
      <p:ext uri="{BB962C8B-B14F-4D97-AF65-F5344CB8AC3E}">
        <p14:creationId xmlns:p14="http://schemas.microsoft.com/office/powerpoint/2010/main" val="1065417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3"/>
          <p:cNvSpPr txBox="1">
            <a:spLocks noGrp="1"/>
          </p:cNvSpPr>
          <p:nvPr>
            <p:ph type="body" idx="1"/>
          </p:nvPr>
        </p:nvSpPr>
        <p:spPr>
          <a:xfrm>
            <a:off x="0" y="1540256"/>
            <a:ext cx="8630100" cy="344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a:latin typeface="Goudy Bookletter 1911"/>
                <a:ea typeface="Goudy Bookletter 1911"/>
                <a:cs typeface="Goudy Bookletter 1911"/>
                <a:sym typeface="Goudy Bookletter 1911"/>
              </a:rPr>
              <a:t>Hardware world is feeling tremors.</a:t>
            </a:r>
            <a:endParaRPr sz="1400" dirty="0">
              <a:latin typeface="Goudy Bookletter 1911"/>
              <a:ea typeface="Goudy Bookletter 1911"/>
              <a:cs typeface="Goudy Bookletter 1911"/>
              <a:sym typeface="Goudy Bookletter 1911"/>
            </a:endParaRPr>
          </a:p>
          <a:p>
            <a:pPr marL="0" lvl="0" indent="0" algn="l" rtl="0">
              <a:lnSpc>
                <a:spcPct val="100000"/>
              </a:lnSpc>
              <a:spcBef>
                <a:spcPts val="1600"/>
              </a:spcBef>
              <a:spcAft>
                <a:spcPts val="0"/>
              </a:spcAft>
              <a:buNone/>
            </a:pPr>
            <a:r>
              <a:rPr lang="en-GB" sz="1400" dirty="0">
                <a:latin typeface="Goudy Bookletter 1911"/>
                <a:ea typeface="Goudy Bookletter 1911"/>
                <a:cs typeface="Goudy Bookletter 1911"/>
                <a:sym typeface="Goudy Bookletter 1911"/>
              </a:rPr>
              <a:t>Increased computational power that is making</a:t>
            </a:r>
            <a:br>
              <a:rPr lang="en-GB" sz="1400" dirty="0">
                <a:latin typeface="Goudy Bookletter 1911"/>
                <a:ea typeface="Goudy Bookletter 1911"/>
                <a:cs typeface="Goudy Bookletter 1911"/>
                <a:sym typeface="Goudy Bookletter 1911"/>
              </a:rPr>
            </a:br>
            <a:r>
              <a:rPr lang="en-GB" sz="1400" dirty="0">
                <a:latin typeface="Goudy Bookletter 1911"/>
                <a:ea typeface="Goudy Bookletter 1911"/>
                <a:cs typeface="Goudy Bookletter 1911"/>
                <a:sym typeface="Goudy Bookletter 1911"/>
              </a:rPr>
              <a:t> all this possible derives </a:t>
            </a:r>
            <a:endParaRPr sz="1400" dirty="0">
              <a:latin typeface="Goudy Bookletter 1911"/>
              <a:ea typeface="Goudy Bookletter 1911"/>
              <a:cs typeface="Goudy Bookletter 1911"/>
              <a:sym typeface="Goudy Bookletter 1911"/>
            </a:endParaRPr>
          </a:p>
          <a:p>
            <a:pPr marL="457200" lvl="0" indent="-317500" algn="l" rtl="0">
              <a:lnSpc>
                <a:spcPct val="100000"/>
              </a:lnSpc>
              <a:spcBef>
                <a:spcPts val="1600"/>
              </a:spcBef>
              <a:spcAft>
                <a:spcPts val="0"/>
              </a:spcAft>
              <a:buSzPts val="1400"/>
              <a:buFont typeface="Goudy Bookletter 1911"/>
              <a:buChar char="●"/>
            </a:pPr>
            <a:r>
              <a:rPr lang="en-GB" sz="1400" dirty="0">
                <a:latin typeface="Goudy Bookletter 1911"/>
                <a:ea typeface="Goudy Bookletter 1911"/>
                <a:cs typeface="Goudy Bookletter 1911"/>
                <a:sym typeface="Goudy Bookletter 1911"/>
              </a:rPr>
              <a:t>Moore’s law </a:t>
            </a:r>
            <a:endParaRPr sz="1400" dirty="0">
              <a:latin typeface="Goudy Bookletter 1911"/>
              <a:ea typeface="Goudy Bookletter 1911"/>
              <a:cs typeface="Goudy Bookletter 1911"/>
              <a:sym typeface="Goudy Bookletter 1911"/>
            </a:endParaRPr>
          </a:p>
          <a:p>
            <a:pPr marL="457200" lvl="0" indent="-317500" algn="l" rtl="0">
              <a:lnSpc>
                <a:spcPct val="100000"/>
              </a:lnSpc>
              <a:spcBef>
                <a:spcPts val="0"/>
              </a:spcBef>
              <a:spcAft>
                <a:spcPts val="0"/>
              </a:spcAft>
              <a:buSzPts val="1400"/>
              <a:buFont typeface="Goudy Bookletter 1911"/>
              <a:buChar char="●"/>
            </a:pPr>
            <a:r>
              <a:rPr lang="en-GB" sz="1400" dirty="0">
                <a:latin typeface="Goudy Bookletter 1911"/>
                <a:ea typeface="Goudy Bookletter 1911"/>
                <a:cs typeface="Goudy Bookletter 1911"/>
                <a:sym typeface="Goudy Bookletter 1911"/>
              </a:rPr>
              <a:t>Realization in late 2000s that GPUs were 20 to 50 times more efficient than traditional CPUs for deep-learning computations.</a:t>
            </a:r>
            <a:endParaRPr sz="1400" dirty="0">
              <a:latin typeface="Goudy Bookletter 1911"/>
              <a:ea typeface="Goudy Bookletter 1911"/>
              <a:cs typeface="Goudy Bookletter 1911"/>
              <a:sym typeface="Goudy Bookletter 1911"/>
            </a:endParaRPr>
          </a:p>
          <a:p>
            <a:pPr marL="0" lvl="0" indent="0" algn="l" rtl="0">
              <a:lnSpc>
                <a:spcPct val="100000"/>
              </a:lnSpc>
              <a:spcBef>
                <a:spcPts val="1600"/>
              </a:spcBef>
              <a:spcAft>
                <a:spcPts val="0"/>
              </a:spcAft>
              <a:buNone/>
            </a:pPr>
            <a:r>
              <a:rPr lang="en-GB" sz="1400" dirty="0">
                <a:latin typeface="Goudy Bookletter 1911"/>
                <a:ea typeface="Goudy Bookletter 1911"/>
                <a:cs typeface="Goudy Bookletter 1911"/>
                <a:sym typeface="Goudy Bookletter 1911"/>
              </a:rPr>
              <a:t>Nvidia’s vast majority of the growth comes from deep learning by far.</a:t>
            </a:r>
            <a:endParaRPr sz="1400" dirty="0">
              <a:latin typeface="Goudy Bookletter 1911"/>
              <a:ea typeface="Goudy Bookletter 1911"/>
              <a:cs typeface="Goudy Bookletter 1911"/>
              <a:sym typeface="Goudy Bookletter 1911"/>
            </a:endParaRPr>
          </a:p>
          <a:p>
            <a:pPr marL="0" lvl="0" indent="0" algn="l" rtl="0">
              <a:lnSpc>
                <a:spcPct val="100000"/>
              </a:lnSpc>
              <a:spcBef>
                <a:spcPts val="1600"/>
              </a:spcBef>
              <a:spcAft>
                <a:spcPts val="0"/>
              </a:spcAft>
              <a:buNone/>
            </a:pPr>
            <a:r>
              <a:rPr lang="en-GB" sz="1400" dirty="0">
                <a:latin typeface="Goudy Bookletter 1911"/>
                <a:ea typeface="Goudy Bookletter 1911"/>
                <a:cs typeface="Goudy Bookletter 1911"/>
                <a:sym typeface="Goudy Bookletter 1911"/>
              </a:rPr>
              <a:t>Intel purchased </a:t>
            </a:r>
            <a:r>
              <a:rPr lang="en-GB" sz="1400" dirty="0" err="1">
                <a:latin typeface="Goudy Bookletter 1911"/>
                <a:ea typeface="Goudy Bookletter 1911"/>
                <a:cs typeface="Goudy Bookletter 1911"/>
                <a:sym typeface="Goudy Bookletter 1911"/>
              </a:rPr>
              <a:t>Nervana</a:t>
            </a:r>
            <a:r>
              <a:rPr lang="en-GB" sz="1400" dirty="0">
                <a:latin typeface="Goudy Bookletter 1911"/>
                <a:ea typeface="Goudy Bookletter 1911"/>
                <a:cs typeface="Goudy Bookletter 1911"/>
                <a:sym typeface="Goudy Bookletter 1911"/>
              </a:rPr>
              <a:t> Systems and </a:t>
            </a:r>
            <a:r>
              <a:rPr lang="en-GB" sz="1400" dirty="0" err="1">
                <a:latin typeface="Goudy Bookletter 1911"/>
                <a:ea typeface="Goudy Bookletter 1911"/>
                <a:cs typeface="Goudy Bookletter 1911"/>
                <a:sym typeface="Goudy Bookletter 1911"/>
              </a:rPr>
              <a:t>Movidius</a:t>
            </a:r>
            <a:r>
              <a:rPr lang="en-GB" sz="1400" dirty="0">
                <a:latin typeface="Goudy Bookletter 1911"/>
                <a:ea typeface="Goudy Bookletter 1911"/>
                <a:cs typeface="Goudy Bookletter 1911"/>
                <a:sym typeface="Goudy Bookletter 1911"/>
              </a:rPr>
              <a:t>, two </a:t>
            </a:r>
            <a:r>
              <a:rPr lang="en-GB" sz="1400" dirty="0" err="1">
                <a:latin typeface="Goudy Bookletter 1911"/>
                <a:ea typeface="Goudy Bookletter 1911"/>
                <a:cs typeface="Goudy Bookletter 1911"/>
                <a:sym typeface="Goudy Bookletter 1911"/>
              </a:rPr>
              <a:t>startups</a:t>
            </a:r>
            <a:r>
              <a:rPr lang="en-GB" sz="1400" dirty="0">
                <a:latin typeface="Goudy Bookletter 1911"/>
                <a:ea typeface="Goudy Bookletter 1911"/>
                <a:cs typeface="Goudy Bookletter 1911"/>
                <a:sym typeface="Goudy Bookletter 1911"/>
              </a:rPr>
              <a:t> that make technology tailored for different phases of deep-learning computations.</a:t>
            </a:r>
            <a:endParaRPr sz="1400" dirty="0">
              <a:latin typeface="Goudy Bookletter 1911"/>
              <a:ea typeface="Goudy Bookletter 1911"/>
              <a:cs typeface="Goudy Bookletter 1911"/>
              <a:sym typeface="Goudy Bookletter 1911"/>
            </a:endParaRPr>
          </a:p>
          <a:p>
            <a:pPr marL="0" lvl="0" indent="0" algn="l" rtl="0">
              <a:lnSpc>
                <a:spcPct val="100000"/>
              </a:lnSpc>
              <a:spcBef>
                <a:spcPts val="1600"/>
              </a:spcBef>
              <a:spcAft>
                <a:spcPts val="0"/>
              </a:spcAft>
              <a:buNone/>
            </a:pPr>
            <a:r>
              <a:rPr lang="en-GB" sz="1400" dirty="0">
                <a:latin typeface="Goudy Bookletter 1911"/>
                <a:ea typeface="Goudy Bookletter 1911"/>
                <a:cs typeface="Goudy Bookletter 1911"/>
                <a:sym typeface="Goudy Bookletter 1911"/>
              </a:rPr>
              <a:t>Google is using its own tailor-made chips, or TPUs, to implement applications trained by deep learning.</a:t>
            </a:r>
            <a:endParaRPr sz="1400" dirty="0">
              <a:latin typeface="Goudy Bookletter 1911"/>
              <a:ea typeface="Goudy Bookletter 1911"/>
              <a:cs typeface="Goudy Bookletter 1911"/>
              <a:sym typeface="Goudy Bookletter 1911"/>
            </a:endParaRPr>
          </a:p>
          <a:p>
            <a:pPr marL="0" lvl="0" indent="0" algn="l" rtl="0">
              <a:lnSpc>
                <a:spcPct val="100000"/>
              </a:lnSpc>
              <a:spcBef>
                <a:spcPts val="1600"/>
              </a:spcBef>
              <a:spcAft>
                <a:spcPts val="1600"/>
              </a:spcAft>
              <a:buNone/>
            </a:pPr>
            <a:endParaRPr sz="1400" dirty="0">
              <a:latin typeface="Goudy Bookletter 1911"/>
              <a:ea typeface="Goudy Bookletter 1911"/>
              <a:cs typeface="Goudy Bookletter 1911"/>
              <a:sym typeface="Goudy Bookletter 1911"/>
            </a:endParaRPr>
          </a:p>
        </p:txBody>
      </p:sp>
      <p:sp>
        <p:nvSpPr>
          <p:cNvPr id="278" name="Google Shape;278;p23"/>
          <p:cNvSpPr txBox="1">
            <a:spLocks noGrp="1"/>
          </p:cNvSpPr>
          <p:nvPr>
            <p:ph type="title"/>
          </p:nvPr>
        </p:nvSpPr>
        <p:spPr>
          <a:xfrm>
            <a:off x="310911" y="407"/>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dirty="0">
                <a:latin typeface="Goudy Bookletter 1911"/>
                <a:ea typeface="Goudy Bookletter 1911"/>
                <a:cs typeface="Goudy Bookletter 1911"/>
                <a:sym typeface="Goudy Bookletter 1911"/>
              </a:rPr>
              <a:t>How about Hardware?</a:t>
            </a:r>
            <a:endParaRPr sz="3000" dirty="0">
              <a:latin typeface="Goudy Bookletter 1911"/>
              <a:ea typeface="Goudy Bookletter 1911"/>
              <a:cs typeface="Goudy Bookletter 1911"/>
              <a:sym typeface="Goudy Bookletter 1911"/>
            </a:endParaRPr>
          </a:p>
        </p:txBody>
      </p:sp>
      <p:sp>
        <p:nvSpPr>
          <p:cNvPr id="2" name="Slide Number Placeholder 1">
            <a:extLst>
              <a:ext uri="{FF2B5EF4-FFF2-40B4-BE49-F238E27FC236}">
                <a16:creationId xmlns:a16="http://schemas.microsoft.com/office/drawing/2014/main" id="{2E20F218-1849-DD4E-B16A-BD174C4485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pic>
        <p:nvPicPr>
          <p:cNvPr id="5" name="Picture 4" descr="A screenshot of a social media post&#10;&#10;Description automatically generated">
            <a:extLst>
              <a:ext uri="{FF2B5EF4-FFF2-40B4-BE49-F238E27FC236}">
                <a16:creationId xmlns:a16="http://schemas.microsoft.com/office/drawing/2014/main" id="{AFF19A90-EEE9-DC44-A2B7-88A623F4D825}"/>
              </a:ext>
            </a:extLst>
          </p:cNvPr>
          <p:cNvPicPr>
            <a:picLocks noChangeAspect="1"/>
          </p:cNvPicPr>
          <p:nvPr/>
        </p:nvPicPr>
        <p:blipFill rotWithShape="1">
          <a:blip r:embed="rId3"/>
          <a:srcRect t="12476" b="4093"/>
          <a:stretch/>
        </p:blipFill>
        <p:spPr>
          <a:xfrm>
            <a:off x="4506214" y="0"/>
            <a:ext cx="4637786" cy="28234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85" name="Google Shape;285;p24"/>
          <p:cNvPicPr preferRelativeResize="0"/>
          <p:nvPr/>
        </p:nvPicPr>
        <p:blipFill>
          <a:blip r:embed="rId3">
            <a:alphaModFix/>
          </a:blip>
          <a:stretch>
            <a:fillRect/>
          </a:stretch>
        </p:blipFill>
        <p:spPr>
          <a:xfrm>
            <a:off x="111700" y="1760300"/>
            <a:ext cx="8920601" cy="1622900"/>
          </a:xfrm>
          <a:prstGeom prst="rect">
            <a:avLst/>
          </a:prstGeom>
          <a:ln>
            <a:noFill/>
          </a:ln>
          <a:effectLst>
            <a:outerShdw blurRad="292100" dist="139700" dir="2700000" algn="tl" rotWithShape="0">
              <a:srgbClr val="333333">
                <a:alpha val="65000"/>
              </a:srgbClr>
            </a:outerShdw>
          </a:effectLst>
        </p:spPr>
      </p:pic>
      <p:sp>
        <p:nvSpPr>
          <p:cNvPr id="2" name="Slide Number Placeholder 1">
            <a:extLst>
              <a:ext uri="{FF2B5EF4-FFF2-40B4-BE49-F238E27FC236}">
                <a16:creationId xmlns:a16="http://schemas.microsoft.com/office/drawing/2014/main" id="{75E3357C-7268-5449-A8A7-FA85D73923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5"/>
          <p:cNvSpPr txBox="1">
            <a:spLocks noGrp="1"/>
          </p:cNvSpPr>
          <p:nvPr>
            <p:ph type="title"/>
          </p:nvPr>
        </p:nvSpPr>
        <p:spPr>
          <a:xfrm>
            <a:off x="134162" y="0"/>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dirty="0" err="1">
                <a:latin typeface="Goudy Bookletter 1911"/>
                <a:ea typeface="Goudy Bookletter 1911"/>
                <a:cs typeface="Goudy Bookletter 1911"/>
                <a:sym typeface="Goudy Bookletter 1911"/>
              </a:rPr>
              <a:t>IIoT</a:t>
            </a:r>
            <a:r>
              <a:rPr lang="en-GB" sz="3000" dirty="0">
                <a:latin typeface="Goudy Bookletter 1911"/>
                <a:ea typeface="Goudy Bookletter 1911"/>
                <a:cs typeface="Goudy Bookletter 1911"/>
                <a:sym typeface="Goudy Bookletter 1911"/>
              </a:rPr>
              <a:t> and Smart Factories:</a:t>
            </a:r>
            <a:br>
              <a:rPr lang="en-GB" sz="3000" dirty="0">
                <a:latin typeface="Goudy Bookletter 1911"/>
                <a:ea typeface="Goudy Bookletter 1911"/>
                <a:cs typeface="Goudy Bookletter 1911"/>
                <a:sym typeface="Goudy Bookletter 1911"/>
              </a:rPr>
            </a:br>
            <a:endParaRPr sz="1500" dirty="0">
              <a:latin typeface="Goudy Bookletter 1911"/>
              <a:ea typeface="Goudy Bookletter 1911"/>
              <a:cs typeface="Goudy Bookletter 1911"/>
              <a:sym typeface="Goudy Bookletter 1911"/>
            </a:endParaRPr>
          </a:p>
          <a:p>
            <a:pPr marL="0" lvl="0" indent="0" algn="l" rtl="0">
              <a:spcBef>
                <a:spcPts val="0"/>
              </a:spcBef>
              <a:spcAft>
                <a:spcPts val="0"/>
              </a:spcAft>
              <a:buNone/>
            </a:pPr>
            <a:r>
              <a:rPr lang="en-GB" sz="2000" dirty="0">
                <a:latin typeface="Goudy Bookletter 1911"/>
                <a:ea typeface="Goudy Bookletter 1911"/>
                <a:cs typeface="Goudy Bookletter 1911"/>
                <a:sym typeface="Goudy Bookletter 1911"/>
              </a:rPr>
              <a:t>Toward Industrial Revolution V. 4</a:t>
            </a:r>
            <a:endParaRPr sz="2000" dirty="0">
              <a:latin typeface="Goudy Bookletter 1911"/>
              <a:ea typeface="Goudy Bookletter 1911"/>
              <a:cs typeface="Goudy Bookletter 1911"/>
              <a:sym typeface="Goudy Bookletter 1911"/>
            </a:endParaRPr>
          </a:p>
        </p:txBody>
      </p:sp>
      <p:sp>
        <p:nvSpPr>
          <p:cNvPr id="291" name="Google Shape;291;p25"/>
          <p:cNvSpPr txBox="1"/>
          <p:nvPr/>
        </p:nvSpPr>
        <p:spPr>
          <a:xfrm>
            <a:off x="66699" y="1636517"/>
            <a:ext cx="4505301" cy="302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err="1">
                <a:solidFill>
                  <a:schemeClr val="lt1"/>
                </a:solidFill>
                <a:latin typeface="Goudy Bookletter 1911"/>
                <a:ea typeface="Goudy Bookletter 1911"/>
                <a:cs typeface="Goudy Bookletter 1911"/>
                <a:sym typeface="Goudy Bookletter 1911"/>
              </a:rPr>
              <a:t>IIoT</a:t>
            </a:r>
            <a:r>
              <a:rPr lang="en-GB" sz="1800" dirty="0">
                <a:solidFill>
                  <a:schemeClr val="lt1"/>
                </a:solidFill>
                <a:latin typeface="Goudy Bookletter 1911"/>
                <a:ea typeface="Goudy Bookletter 1911"/>
                <a:cs typeface="Goudy Bookletter 1911"/>
                <a:sym typeface="Goudy Bookletter 1911"/>
              </a:rPr>
              <a:t>, Smart Manufacturing or Industry 4.0: a new phase in Industrial Revolution that focuses heavily on interconnectivity, automation, machine learning, and real-time data.</a:t>
            </a:r>
            <a:endParaRPr sz="1800" dirty="0">
              <a:solidFill>
                <a:schemeClr val="lt1"/>
              </a:solidFill>
              <a:latin typeface="Goudy Bookletter 1911"/>
              <a:ea typeface="Goudy Bookletter 1911"/>
              <a:cs typeface="Goudy Bookletter 1911"/>
              <a:sym typeface="Goudy Bookletter 1911"/>
            </a:endParaRPr>
          </a:p>
          <a:p>
            <a:pPr marL="0" lvl="0" indent="0" algn="l" rtl="0">
              <a:spcBef>
                <a:spcPts val="0"/>
              </a:spcBef>
              <a:spcAft>
                <a:spcPts val="0"/>
              </a:spcAft>
              <a:buNone/>
            </a:pPr>
            <a:endParaRPr sz="1800" dirty="0">
              <a:solidFill>
                <a:schemeClr val="lt1"/>
              </a:solidFill>
              <a:latin typeface="Goudy Bookletter 1911"/>
              <a:ea typeface="Goudy Bookletter 1911"/>
              <a:cs typeface="Goudy Bookletter 1911"/>
              <a:sym typeface="Goudy Bookletter 1911"/>
            </a:endParaRPr>
          </a:p>
          <a:p>
            <a:pPr marL="0" lvl="0" indent="0" algn="l" rtl="0">
              <a:spcBef>
                <a:spcPts val="0"/>
              </a:spcBef>
              <a:spcAft>
                <a:spcPts val="0"/>
              </a:spcAft>
              <a:buNone/>
            </a:pPr>
            <a:r>
              <a:rPr lang="en-GB" sz="1800" dirty="0">
                <a:solidFill>
                  <a:schemeClr val="lt1"/>
                </a:solidFill>
                <a:latin typeface="Goudy Bookletter 1911"/>
                <a:ea typeface="Goudy Bookletter 1911"/>
                <a:cs typeface="Goudy Bookletter 1911"/>
                <a:sym typeface="Goudy Bookletter 1911"/>
              </a:rPr>
              <a:t>Better connected ecosystem for companies that focus on manufacturing and supply chain management.</a:t>
            </a:r>
            <a:endParaRPr sz="1800" dirty="0">
              <a:solidFill>
                <a:schemeClr val="lt1"/>
              </a:solidFill>
              <a:latin typeface="Goudy Bookletter 1911"/>
              <a:ea typeface="Goudy Bookletter 1911"/>
              <a:cs typeface="Goudy Bookletter 1911"/>
              <a:sym typeface="Goudy Bookletter 1911"/>
            </a:endParaRPr>
          </a:p>
          <a:p>
            <a:pPr marL="457200" lvl="0" indent="-342900" algn="l" rtl="0">
              <a:spcBef>
                <a:spcPts val="0"/>
              </a:spcBef>
              <a:spcAft>
                <a:spcPts val="0"/>
              </a:spcAft>
              <a:buClr>
                <a:schemeClr val="lt1"/>
              </a:buClr>
              <a:buSzPts val="1800"/>
              <a:buFont typeface="Goudy Bookletter 1911"/>
              <a:buChar char="●"/>
            </a:pPr>
            <a:r>
              <a:rPr lang="en-GB" sz="1800" dirty="0">
                <a:solidFill>
                  <a:schemeClr val="lt1"/>
                </a:solidFill>
                <a:latin typeface="Goudy Bookletter 1911"/>
                <a:ea typeface="Goudy Bookletter 1911"/>
                <a:cs typeface="Goudy Bookletter 1911"/>
                <a:sym typeface="Goudy Bookletter 1911"/>
              </a:rPr>
              <a:t>People</a:t>
            </a:r>
            <a:endParaRPr sz="1800" dirty="0">
              <a:solidFill>
                <a:schemeClr val="lt1"/>
              </a:solidFill>
              <a:latin typeface="Goudy Bookletter 1911"/>
              <a:ea typeface="Goudy Bookletter 1911"/>
              <a:cs typeface="Goudy Bookletter 1911"/>
              <a:sym typeface="Goudy Bookletter 1911"/>
            </a:endParaRPr>
          </a:p>
          <a:p>
            <a:pPr marL="457200" lvl="0" indent="-342900" algn="l" rtl="0">
              <a:spcBef>
                <a:spcPts val="0"/>
              </a:spcBef>
              <a:spcAft>
                <a:spcPts val="0"/>
              </a:spcAft>
              <a:buClr>
                <a:schemeClr val="lt1"/>
              </a:buClr>
              <a:buSzPts val="1800"/>
              <a:buFont typeface="Goudy Bookletter 1911"/>
              <a:buChar char="●"/>
            </a:pPr>
            <a:r>
              <a:rPr lang="en-GB" sz="1800" dirty="0">
                <a:solidFill>
                  <a:schemeClr val="lt1"/>
                </a:solidFill>
                <a:latin typeface="Goudy Bookletter 1911"/>
                <a:ea typeface="Goudy Bookletter 1911"/>
                <a:cs typeface="Goudy Bookletter 1911"/>
                <a:sym typeface="Goudy Bookletter 1911"/>
              </a:rPr>
              <a:t>Sensors</a:t>
            </a:r>
            <a:endParaRPr sz="1800" dirty="0">
              <a:solidFill>
                <a:schemeClr val="lt1"/>
              </a:solidFill>
              <a:latin typeface="Goudy Bookletter 1911"/>
              <a:ea typeface="Goudy Bookletter 1911"/>
              <a:cs typeface="Goudy Bookletter 1911"/>
              <a:sym typeface="Goudy Bookletter 1911"/>
            </a:endParaRPr>
          </a:p>
          <a:p>
            <a:pPr marL="457200" lvl="0" indent="-342900" algn="l" rtl="0">
              <a:spcBef>
                <a:spcPts val="0"/>
              </a:spcBef>
              <a:spcAft>
                <a:spcPts val="0"/>
              </a:spcAft>
              <a:buClr>
                <a:schemeClr val="lt1"/>
              </a:buClr>
              <a:buSzPts val="1800"/>
              <a:buFont typeface="Goudy Bookletter 1911"/>
              <a:buChar char="●"/>
            </a:pPr>
            <a:r>
              <a:rPr lang="en-GB" sz="1800" dirty="0">
                <a:solidFill>
                  <a:schemeClr val="lt1"/>
                </a:solidFill>
                <a:latin typeface="Goudy Bookletter 1911"/>
                <a:ea typeface="Goudy Bookletter 1911"/>
                <a:cs typeface="Goudy Bookletter 1911"/>
                <a:sym typeface="Goudy Bookletter 1911"/>
              </a:rPr>
              <a:t>Data</a:t>
            </a:r>
            <a:endParaRPr sz="1800" dirty="0">
              <a:solidFill>
                <a:schemeClr val="lt1"/>
              </a:solidFill>
              <a:latin typeface="Goudy Bookletter 1911"/>
              <a:ea typeface="Goudy Bookletter 1911"/>
              <a:cs typeface="Goudy Bookletter 1911"/>
              <a:sym typeface="Goudy Bookletter 1911"/>
            </a:endParaRPr>
          </a:p>
          <a:p>
            <a:pPr marL="457200" lvl="0" indent="-342900" algn="l" rtl="0">
              <a:spcBef>
                <a:spcPts val="0"/>
              </a:spcBef>
              <a:spcAft>
                <a:spcPts val="0"/>
              </a:spcAft>
              <a:buClr>
                <a:schemeClr val="lt1"/>
              </a:buClr>
              <a:buSzPts val="1800"/>
              <a:buFont typeface="Goudy Bookletter 1911"/>
              <a:buChar char="●"/>
            </a:pPr>
            <a:r>
              <a:rPr lang="en-GB" sz="1800" dirty="0">
                <a:solidFill>
                  <a:schemeClr val="lt1"/>
                </a:solidFill>
                <a:latin typeface="Goudy Bookletter 1911"/>
                <a:ea typeface="Goudy Bookletter 1911"/>
                <a:cs typeface="Goudy Bookletter 1911"/>
                <a:sym typeface="Goudy Bookletter 1911"/>
              </a:rPr>
              <a:t>Machines</a:t>
            </a:r>
            <a:endParaRPr sz="1800" dirty="0">
              <a:solidFill>
                <a:schemeClr val="lt1"/>
              </a:solidFill>
              <a:latin typeface="Goudy Bookletter 1911"/>
              <a:ea typeface="Goudy Bookletter 1911"/>
              <a:cs typeface="Goudy Bookletter 1911"/>
              <a:sym typeface="Goudy Bookletter 1911"/>
            </a:endParaRPr>
          </a:p>
          <a:p>
            <a:pPr marL="0" lvl="0" indent="0" algn="l" rtl="0">
              <a:spcBef>
                <a:spcPts val="0"/>
              </a:spcBef>
              <a:spcAft>
                <a:spcPts val="0"/>
              </a:spcAft>
              <a:buNone/>
            </a:pPr>
            <a:endParaRPr dirty="0">
              <a:solidFill>
                <a:schemeClr val="lt1"/>
              </a:solidFill>
              <a:latin typeface="Goudy Bookletter 1911"/>
              <a:ea typeface="Goudy Bookletter 1911"/>
              <a:cs typeface="Goudy Bookletter 1911"/>
              <a:sym typeface="Goudy Bookletter 1911"/>
            </a:endParaRPr>
          </a:p>
        </p:txBody>
      </p:sp>
      <p:sp>
        <p:nvSpPr>
          <p:cNvPr id="2" name="Slide Number Placeholder 1">
            <a:extLst>
              <a:ext uri="{FF2B5EF4-FFF2-40B4-BE49-F238E27FC236}">
                <a16:creationId xmlns:a16="http://schemas.microsoft.com/office/drawing/2014/main" id="{056EA182-641E-344C-A351-A703A1DE21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pic>
        <p:nvPicPr>
          <p:cNvPr id="6" name="Picture 5" descr="A screenshot of a computer&#10;&#10;Description automatically generated">
            <a:extLst>
              <a:ext uri="{FF2B5EF4-FFF2-40B4-BE49-F238E27FC236}">
                <a16:creationId xmlns:a16="http://schemas.microsoft.com/office/drawing/2014/main" id="{0DC38905-9944-7942-BC0E-C6614960C8A8}"/>
              </a:ext>
            </a:extLst>
          </p:cNvPr>
          <p:cNvPicPr>
            <a:picLocks noChangeAspect="1"/>
          </p:cNvPicPr>
          <p:nvPr/>
        </p:nvPicPr>
        <p:blipFill>
          <a:blip r:embed="rId3"/>
          <a:stretch>
            <a:fillRect/>
          </a:stretch>
        </p:blipFill>
        <p:spPr>
          <a:xfrm>
            <a:off x="5355419" y="86683"/>
            <a:ext cx="3391389" cy="2299786"/>
          </a:xfrm>
          <a:prstGeom prst="rect">
            <a:avLst/>
          </a:prstGeom>
          <a:ln>
            <a:noFill/>
          </a:ln>
          <a:effectLst>
            <a:softEdge rad="112500"/>
          </a:effectLst>
        </p:spPr>
      </p:pic>
      <p:pic>
        <p:nvPicPr>
          <p:cNvPr id="8" name="Picture 7">
            <a:extLst>
              <a:ext uri="{FF2B5EF4-FFF2-40B4-BE49-F238E27FC236}">
                <a16:creationId xmlns:a16="http://schemas.microsoft.com/office/drawing/2014/main" id="{B8162C16-1275-D640-858A-AAE5D210F31B}"/>
              </a:ext>
            </a:extLst>
          </p:cNvPr>
          <p:cNvPicPr>
            <a:picLocks noChangeAspect="1"/>
          </p:cNvPicPr>
          <p:nvPr/>
        </p:nvPicPr>
        <p:blipFill>
          <a:blip r:embed="rId4"/>
          <a:stretch>
            <a:fillRect/>
          </a:stretch>
        </p:blipFill>
        <p:spPr>
          <a:xfrm>
            <a:off x="5355419" y="2757032"/>
            <a:ext cx="3494983" cy="2015289"/>
          </a:xfrm>
          <a:prstGeom prst="rect">
            <a:avLst/>
          </a:prstGeom>
          <a:ln>
            <a:noFill/>
          </a:ln>
          <a:effectLst>
            <a:softEdge rad="112500"/>
          </a:effectLst>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3993</Words>
  <Application>Microsoft Macintosh PowerPoint</Application>
  <PresentationFormat>On-screen Show (16:9)</PresentationFormat>
  <Paragraphs>499</Paragraphs>
  <Slides>61</Slides>
  <Notes>58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Arial</vt:lpstr>
      <vt:lpstr>Courier New</vt:lpstr>
      <vt:lpstr>Lato</vt:lpstr>
      <vt:lpstr>Montserrat</vt:lpstr>
      <vt:lpstr>Goudy Old Style</vt:lpstr>
      <vt:lpstr>Times New Roman</vt:lpstr>
      <vt:lpstr>Goudy Bookletter 1911</vt:lpstr>
      <vt:lpstr>Focus</vt:lpstr>
      <vt:lpstr>AI for Embedded Computing  Toward Low-power Edge Inference</vt:lpstr>
      <vt:lpstr>PowerPoint Presentation</vt:lpstr>
      <vt:lpstr>TOC</vt:lpstr>
      <vt:lpstr>Introduction</vt:lpstr>
      <vt:lpstr>A Brief History</vt:lpstr>
      <vt:lpstr>A Perfect Storm:  Behind AI’s Recent Success</vt:lpstr>
      <vt:lpstr>How about Hardware?</vt:lpstr>
      <vt:lpstr>PowerPoint Presentation</vt:lpstr>
      <vt:lpstr>IIoT and Smart Factories:  Toward Industrial Revolution V. 4</vt:lpstr>
      <vt:lpstr>Toward IIoT</vt:lpstr>
      <vt:lpstr>Industry 4.0</vt:lpstr>
      <vt:lpstr>Smart Manufacturing Use Cases</vt:lpstr>
      <vt:lpstr>Smart Manufacturing Use Cases</vt:lpstr>
      <vt:lpstr>Smart Manufacturing Use Cases</vt:lpstr>
      <vt:lpstr>Benefits of IIoT</vt:lpstr>
      <vt:lpstr>Global Embedded Systems Market Share Revenue To Surge To $124B in 2024</vt:lpstr>
      <vt:lpstr>Microcontrollers (MCUs)</vt:lpstr>
      <vt:lpstr>IIoT Data Glut</vt:lpstr>
      <vt:lpstr>Pete Warden: Why the Future of Machine Learning is Tiny?</vt:lpstr>
      <vt:lpstr>Building Machine Learning Applications Need out AI Chips</vt:lpstr>
      <vt:lpstr>Speech Recognition Example</vt:lpstr>
      <vt:lpstr>Running Additional Neural Networks to Improve the Overall Accuracy</vt:lpstr>
      <vt:lpstr>The Biggest Need Over Next Few Years...</vt:lpstr>
      <vt:lpstr>The Biggest Need Over Next Few Years...</vt:lpstr>
      <vt:lpstr>Hardware Acceleration</vt:lpstr>
      <vt:lpstr>Hardware Acceleration</vt:lpstr>
      <vt:lpstr>TensorFlow Lite for Microcontrollers</vt:lpstr>
      <vt:lpstr>Low Precision Hardware Computing</vt:lpstr>
      <vt:lpstr>Lower Precision Hardware Computing</vt:lpstr>
      <vt:lpstr>GEMMLOWP</vt:lpstr>
      <vt:lpstr>Lower Precision Hardware Computing</vt:lpstr>
      <vt:lpstr>Lightweight DNNs</vt:lpstr>
      <vt:lpstr>Simple Data and Simple Ops</vt:lpstr>
      <vt:lpstr>LWDNNs Use Case</vt:lpstr>
      <vt:lpstr>Model Development Workflow</vt:lpstr>
      <vt:lpstr>Packaged Lightweight Net in C!</vt:lpstr>
      <vt:lpstr>Sensor + LWDNN + Radio</vt:lpstr>
      <vt:lpstr>PowerPoint Presentation</vt:lpstr>
      <vt:lpstr>uTesnor</vt:lpstr>
      <vt:lpstr>uTensor</vt:lpstr>
      <vt:lpstr>What is supported?</vt:lpstr>
      <vt:lpstr>Other Players</vt:lpstr>
      <vt:lpstr>Use Cases</vt:lpstr>
      <vt:lpstr>Use Case I: Machine Condition Monitoring</vt:lpstr>
      <vt:lpstr>Machine Condition Monitoring</vt:lpstr>
      <vt:lpstr>Machine Condition Monitoring</vt:lpstr>
      <vt:lpstr>Case Study: Predict failure of air pressure system of heavy trucks</vt:lpstr>
      <vt:lpstr>Use Case II: Human Activity Recognition</vt:lpstr>
      <vt:lpstr>HW for Human Activity Recognition</vt:lpstr>
      <vt:lpstr>Future of HW for Human Activity Recognition</vt:lpstr>
      <vt:lpstr>Human Activity Recognition</vt:lpstr>
      <vt:lpstr>ML for Human Activity Recognition</vt:lpstr>
      <vt:lpstr>Case Study: Classify Human Activity Recognition</vt:lpstr>
      <vt:lpstr>Use Case III: Condition Monitoring and Predictive Maintenance</vt:lpstr>
      <vt:lpstr>PowerPoint Presentation</vt:lpstr>
      <vt:lpstr>PowerPoint Presentation</vt:lpstr>
      <vt:lpstr>Condition Monitoring and Predictive Maintenance</vt:lpstr>
      <vt:lpstr>Condition Monitoring and Predictive Maintenance</vt:lpstr>
      <vt:lpstr>Case Study: Predicting Failure of Aircraft Turboprop Engines Ahead of Time</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Embedded Computing  Toward Low-power Edge Inference</dc:title>
  <cp:lastModifiedBy>イザディ　ラド　ホセイン</cp:lastModifiedBy>
  <cp:revision>5</cp:revision>
  <dcterms:modified xsi:type="dcterms:W3CDTF">2019-05-25T01:59:54Z</dcterms:modified>
</cp:coreProperties>
</file>